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44"/>
  </p:notesMasterIdLst>
  <p:sldIdLst>
    <p:sldId id="256" r:id="rId3"/>
    <p:sldId id="691" r:id="rId4"/>
    <p:sldId id="760" r:id="rId5"/>
    <p:sldId id="761" r:id="rId6"/>
    <p:sldId id="762" r:id="rId7"/>
    <p:sldId id="763" r:id="rId8"/>
    <p:sldId id="692" r:id="rId9"/>
    <p:sldId id="693" r:id="rId10"/>
    <p:sldId id="694" r:id="rId11"/>
    <p:sldId id="695" r:id="rId12"/>
    <p:sldId id="696" r:id="rId13"/>
    <p:sldId id="697" r:id="rId14"/>
    <p:sldId id="698" r:id="rId15"/>
    <p:sldId id="699" r:id="rId16"/>
    <p:sldId id="700" r:id="rId17"/>
    <p:sldId id="701" r:id="rId18"/>
    <p:sldId id="702" r:id="rId19"/>
    <p:sldId id="703" r:id="rId20"/>
    <p:sldId id="704" r:id="rId21"/>
    <p:sldId id="705" r:id="rId22"/>
    <p:sldId id="706" r:id="rId23"/>
    <p:sldId id="707" r:id="rId24"/>
    <p:sldId id="708" r:id="rId25"/>
    <p:sldId id="709" r:id="rId26"/>
    <p:sldId id="710" r:id="rId27"/>
    <p:sldId id="711" r:id="rId28"/>
    <p:sldId id="712" r:id="rId29"/>
    <p:sldId id="713" r:id="rId30"/>
    <p:sldId id="714" r:id="rId31"/>
    <p:sldId id="715" r:id="rId32"/>
    <p:sldId id="716" r:id="rId33"/>
    <p:sldId id="717" r:id="rId34"/>
    <p:sldId id="718" r:id="rId35"/>
    <p:sldId id="719" r:id="rId36"/>
    <p:sldId id="720" r:id="rId37"/>
    <p:sldId id="721" r:id="rId38"/>
    <p:sldId id="722" r:id="rId39"/>
    <p:sldId id="723" r:id="rId40"/>
    <p:sldId id="724" r:id="rId41"/>
    <p:sldId id="725" r:id="rId42"/>
    <p:sldId id="726" r:id="rId43"/>
    <p:sldId id="727" r:id="rId44"/>
    <p:sldId id="728" r:id="rId45"/>
    <p:sldId id="729" r:id="rId46"/>
    <p:sldId id="730" r:id="rId47"/>
    <p:sldId id="731" r:id="rId48"/>
    <p:sldId id="732" r:id="rId49"/>
    <p:sldId id="733" r:id="rId50"/>
    <p:sldId id="734" r:id="rId51"/>
    <p:sldId id="735" r:id="rId52"/>
    <p:sldId id="736" r:id="rId53"/>
    <p:sldId id="737" r:id="rId54"/>
    <p:sldId id="738" r:id="rId55"/>
    <p:sldId id="739" r:id="rId56"/>
    <p:sldId id="740" r:id="rId57"/>
    <p:sldId id="741" r:id="rId58"/>
    <p:sldId id="742" r:id="rId59"/>
    <p:sldId id="743" r:id="rId60"/>
    <p:sldId id="744" r:id="rId61"/>
    <p:sldId id="745" r:id="rId62"/>
    <p:sldId id="746" r:id="rId63"/>
    <p:sldId id="747" r:id="rId64"/>
    <p:sldId id="748" r:id="rId65"/>
    <p:sldId id="749" r:id="rId66"/>
    <p:sldId id="750" r:id="rId67"/>
    <p:sldId id="751" r:id="rId68"/>
    <p:sldId id="752" r:id="rId69"/>
    <p:sldId id="753" r:id="rId70"/>
    <p:sldId id="754" r:id="rId71"/>
    <p:sldId id="755" r:id="rId72"/>
    <p:sldId id="756" r:id="rId73"/>
    <p:sldId id="757" r:id="rId74"/>
    <p:sldId id="758" r:id="rId75"/>
    <p:sldId id="759" r:id="rId76"/>
    <p:sldId id="811" r:id="rId77"/>
    <p:sldId id="765" r:id="rId78"/>
    <p:sldId id="804" r:id="rId79"/>
    <p:sldId id="806" r:id="rId80"/>
    <p:sldId id="807" r:id="rId81"/>
    <p:sldId id="809" r:id="rId82"/>
    <p:sldId id="808" r:id="rId83"/>
    <p:sldId id="766" r:id="rId84"/>
    <p:sldId id="767" r:id="rId85"/>
    <p:sldId id="768" r:id="rId86"/>
    <p:sldId id="769" r:id="rId87"/>
    <p:sldId id="770" r:id="rId88"/>
    <p:sldId id="771" r:id="rId89"/>
    <p:sldId id="772" r:id="rId90"/>
    <p:sldId id="773" r:id="rId91"/>
    <p:sldId id="774" r:id="rId92"/>
    <p:sldId id="775" r:id="rId93"/>
    <p:sldId id="776" r:id="rId94"/>
    <p:sldId id="777" r:id="rId95"/>
    <p:sldId id="778" r:id="rId96"/>
    <p:sldId id="779" r:id="rId97"/>
    <p:sldId id="780" r:id="rId98"/>
    <p:sldId id="805" r:id="rId99"/>
    <p:sldId id="781" r:id="rId100"/>
    <p:sldId id="782" r:id="rId101"/>
    <p:sldId id="810" r:id="rId102"/>
    <p:sldId id="783" r:id="rId103"/>
    <p:sldId id="784" r:id="rId104"/>
    <p:sldId id="785" r:id="rId105"/>
    <p:sldId id="786" r:id="rId106"/>
    <p:sldId id="787" r:id="rId107"/>
    <p:sldId id="788" r:id="rId108"/>
    <p:sldId id="789" r:id="rId109"/>
    <p:sldId id="790" r:id="rId110"/>
    <p:sldId id="791" r:id="rId111"/>
    <p:sldId id="792" r:id="rId112"/>
    <p:sldId id="793" r:id="rId113"/>
    <p:sldId id="794" r:id="rId114"/>
    <p:sldId id="795" r:id="rId115"/>
    <p:sldId id="796" r:id="rId116"/>
    <p:sldId id="797" r:id="rId117"/>
    <p:sldId id="798" r:id="rId118"/>
    <p:sldId id="799" r:id="rId119"/>
    <p:sldId id="800" r:id="rId120"/>
    <p:sldId id="801" r:id="rId121"/>
    <p:sldId id="802" r:id="rId122"/>
    <p:sldId id="803" r:id="rId123"/>
    <p:sldId id="812" r:id="rId124"/>
    <p:sldId id="455" r:id="rId125"/>
    <p:sldId id="456" r:id="rId126"/>
    <p:sldId id="457" r:id="rId127"/>
    <p:sldId id="687" r:id="rId128"/>
    <p:sldId id="690" r:id="rId129"/>
    <p:sldId id="688" r:id="rId130"/>
    <p:sldId id="689" r:id="rId131"/>
    <p:sldId id="459" r:id="rId132"/>
    <p:sldId id="460" r:id="rId133"/>
    <p:sldId id="615" r:id="rId134"/>
    <p:sldId id="462" r:id="rId135"/>
    <p:sldId id="463" r:id="rId136"/>
    <p:sldId id="464" r:id="rId137"/>
    <p:sldId id="465" r:id="rId138"/>
    <p:sldId id="466" r:id="rId139"/>
    <p:sldId id="468" r:id="rId140"/>
    <p:sldId id="469" r:id="rId141"/>
    <p:sldId id="616" r:id="rId142"/>
    <p:sldId id="408" r:id="rId143"/>
  </p:sldIdLst>
  <p:sldSz cx="11163300" cy="7923213"/>
  <p:notesSz cx="7099300" cy="10234613"/>
  <p:defaultTextStyle>
    <a:defPPr>
      <a:defRPr lang="en-GB"/>
    </a:defPPr>
    <a:lvl1pPr algn="l" defTabSz="449263" rtl="0" fontAlgn="base">
      <a:spcBef>
        <a:spcPct val="0"/>
      </a:spcBef>
      <a:spcAft>
        <a:spcPct val="0"/>
      </a:spcAft>
      <a:defRPr kern="1200">
        <a:solidFill>
          <a:schemeClr val="bg1"/>
        </a:solidFill>
        <a:latin typeface="Arial" charset="0"/>
        <a:ea typeface="Microsoft YaHei" pitchFamily="34" charset="-122"/>
        <a:cs typeface="Arial" charset="0"/>
      </a:defRPr>
    </a:lvl1pPr>
    <a:lvl2pPr marL="742950" indent="-285750" algn="l" defTabSz="449263" rtl="0" fontAlgn="base">
      <a:spcBef>
        <a:spcPct val="0"/>
      </a:spcBef>
      <a:spcAft>
        <a:spcPct val="0"/>
      </a:spcAft>
      <a:defRPr kern="1200">
        <a:solidFill>
          <a:schemeClr val="bg1"/>
        </a:solidFill>
        <a:latin typeface="Arial" charset="0"/>
        <a:ea typeface="Microsoft YaHei" pitchFamily="34" charset="-122"/>
        <a:cs typeface="Arial" charset="0"/>
      </a:defRPr>
    </a:lvl2pPr>
    <a:lvl3pPr marL="11430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3pPr>
    <a:lvl4pPr marL="16002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4pPr>
    <a:lvl5pPr marL="20574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5pPr>
    <a:lvl6pPr marL="2286000" algn="l" defTabSz="914400" rtl="0" eaLnBrk="1" latinLnBrk="0" hangingPunct="1">
      <a:defRPr kern="1200">
        <a:solidFill>
          <a:schemeClr val="bg1"/>
        </a:solidFill>
        <a:latin typeface="Arial" charset="0"/>
        <a:ea typeface="Microsoft YaHei" pitchFamily="34" charset="-122"/>
        <a:cs typeface="Arial" charset="0"/>
      </a:defRPr>
    </a:lvl6pPr>
    <a:lvl7pPr marL="2743200" algn="l" defTabSz="914400" rtl="0" eaLnBrk="1" latinLnBrk="0" hangingPunct="1">
      <a:defRPr kern="1200">
        <a:solidFill>
          <a:schemeClr val="bg1"/>
        </a:solidFill>
        <a:latin typeface="Arial" charset="0"/>
        <a:ea typeface="Microsoft YaHei" pitchFamily="34" charset="-122"/>
        <a:cs typeface="Arial" charset="0"/>
      </a:defRPr>
    </a:lvl7pPr>
    <a:lvl8pPr marL="3200400" algn="l" defTabSz="914400" rtl="0" eaLnBrk="1" latinLnBrk="0" hangingPunct="1">
      <a:defRPr kern="1200">
        <a:solidFill>
          <a:schemeClr val="bg1"/>
        </a:solidFill>
        <a:latin typeface="Arial" charset="0"/>
        <a:ea typeface="Microsoft YaHei" pitchFamily="34" charset="-122"/>
        <a:cs typeface="Arial" charset="0"/>
      </a:defRPr>
    </a:lvl8pPr>
    <a:lvl9pPr marL="3657600" algn="l" defTabSz="914400" rtl="0" eaLnBrk="1" latinLnBrk="0" hangingPunct="1">
      <a:defRPr kern="1200">
        <a:solidFill>
          <a:schemeClr val="bg1"/>
        </a:solidFill>
        <a:latin typeface="Arial" charset="0"/>
        <a:ea typeface="Microsoft YaHei" pitchFamily="34" charset="-122"/>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uardo Bandeira" initials="EB"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4" autoAdjust="0"/>
    <p:restoredTop sz="94660"/>
  </p:normalViewPr>
  <p:slideViewPr>
    <p:cSldViewPr>
      <p:cViewPr varScale="1">
        <p:scale>
          <a:sx n="59" d="100"/>
          <a:sy n="59" d="100"/>
        </p:scale>
        <p:origin x="-222"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ableStyles" Target="tableStyle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notesMaster" Target="notesMasters/notesMaster1.xml"/><Relationship Id="rId90"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6-25T07:54:15.195" idx="9">
    <p:pos x="0" y="0"/>
    <p:tex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92081-2E6A-4B90-8875-4B8954C0EC20}"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pt-BR"/>
        </a:p>
      </dgm:t>
    </dgm:pt>
    <dgm:pt modelId="{10388E1F-D8B7-4695-AA3C-B9B0E52AAA64}">
      <dgm:prSet/>
      <dgm:spPr/>
      <dgm:t>
        <a:bodyPr/>
        <a:lstStyle/>
        <a:p>
          <a:pPr rtl="0"/>
          <a:r>
            <a:rPr lang="pt-BR" b="1" dirty="0" smtClean="0"/>
            <a:t>www.esocial.gov.br</a:t>
          </a:r>
          <a:endParaRPr lang="pt-BR" b="1" dirty="0"/>
        </a:p>
      </dgm:t>
    </dgm:pt>
    <dgm:pt modelId="{89763F0E-A33E-4720-A1D9-29BF9689079F}" type="parTrans" cxnId="{3F168A5A-574E-4ECE-8592-560E72A62867}">
      <dgm:prSet/>
      <dgm:spPr/>
      <dgm:t>
        <a:bodyPr/>
        <a:lstStyle/>
        <a:p>
          <a:endParaRPr lang="pt-BR"/>
        </a:p>
      </dgm:t>
    </dgm:pt>
    <dgm:pt modelId="{C1AC1205-970A-485D-897F-95429189E4E9}" type="sibTrans" cxnId="{3F168A5A-574E-4ECE-8592-560E72A62867}">
      <dgm:prSet/>
      <dgm:spPr/>
      <dgm:t>
        <a:bodyPr/>
        <a:lstStyle/>
        <a:p>
          <a:endParaRPr lang="pt-BR"/>
        </a:p>
      </dgm:t>
    </dgm:pt>
    <dgm:pt modelId="{67EF1DC1-8812-46F6-B29A-E29C3C7EC87A}" type="pres">
      <dgm:prSet presAssocID="{79592081-2E6A-4B90-8875-4B8954C0EC20}" presName="Name0" presStyleCnt="0">
        <dgm:presLayoutVars>
          <dgm:dir/>
          <dgm:animLvl val="lvl"/>
          <dgm:resizeHandles val="exact"/>
        </dgm:presLayoutVars>
      </dgm:prSet>
      <dgm:spPr/>
      <dgm:t>
        <a:bodyPr/>
        <a:lstStyle/>
        <a:p>
          <a:endParaRPr lang="pt-BR"/>
        </a:p>
      </dgm:t>
    </dgm:pt>
    <dgm:pt modelId="{B9FC4AD9-6C87-4A83-A405-7F8862EF0521}" type="pres">
      <dgm:prSet presAssocID="{10388E1F-D8B7-4695-AA3C-B9B0E52AAA64}" presName="linNode" presStyleCnt="0"/>
      <dgm:spPr/>
    </dgm:pt>
    <dgm:pt modelId="{CCB55051-EE11-4DBC-9EB4-73D47B237F84}" type="pres">
      <dgm:prSet presAssocID="{10388E1F-D8B7-4695-AA3C-B9B0E52AAA64}" presName="parentText" presStyleLbl="node1" presStyleIdx="0" presStyleCnt="1" custLinFactNeighborX="2258" custLinFactNeighborY="-30088">
        <dgm:presLayoutVars>
          <dgm:chMax val="1"/>
          <dgm:bulletEnabled val="1"/>
        </dgm:presLayoutVars>
      </dgm:prSet>
      <dgm:spPr/>
      <dgm:t>
        <a:bodyPr/>
        <a:lstStyle/>
        <a:p>
          <a:endParaRPr lang="pt-BR"/>
        </a:p>
      </dgm:t>
    </dgm:pt>
  </dgm:ptLst>
  <dgm:cxnLst>
    <dgm:cxn modelId="{3F168A5A-574E-4ECE-8592-560E72A62867}" srcId="{79592081-2E6A-4B90-8875-4B8954C0EC20}" destId="{10388E1F-D8B7-4695-AA3C-B9B0E52AAA64}" srcOrd="0" destOrd="0" parTransId="{89763F0E-A33E-4720-A1D9-29BF9689079F}" sibTransId="{C1AC1205-970A-485D-897F-95429189E4E9}"/>
    <dgm:cxn modelId="{0A0E5585-FFD5-433E-B1D5-5A0A1E6F8224}" type="presOf" srcId="{79592081-2E6A-4B90-8875-4B8954C0EC20}" destId="{67EF1DC1-8812-46F6-B29A-E29C3C7EC87A}" srcOrd="0" destOrd="0" presId="urn:microsoft.com/office/officeart/2005/8/layout/vList5"/>
    <dgm:cxn modelId="{C66DEC7D-BDF0-4C65-976E-AED1D9A78209}" type="presOf" srcId="{10388E1F-D8B7-4695-AA3C-B9B0E52AAA64}" destId="{CCB55051-EE11-4DBC-9EB4-73D47B237F84}" srcOrd="0" destOrd="0" presId="urn:microsoft.com/office/officeart/2005/8/layout/vList5"/>
    <dgm:cxn modelId="{0B9456F0-9C2D-4450-9D43-74C22E91A8E8}" type="presParOf" srcId="{67EF1DC1-8812-46F6-B29A-E29C3C7EC87A}" destId="{B9FC4AD9-6C87-4A83-A405-7F8862EF0521}" srcOrd="0" destOrd="0" presId="urn:microsoft.com/office/officeart/2005/8/layout/vList5"/>
    <dgm:cxn modelId="{9C41CAC3-4BC5-44AB-BB30-F9CE7AC53CCF}" type="presParOf" srcId="{B9FC4AD9-6C87-4A83-A405-7F8862EF0521}" destId="{CCB55051-EE11-4DBC-9EB4-73D47B237F8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09B26-DDF1-4B92-A841-C727C5F33489}"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pt-BR"/>
        </a:p>
      </dgm:t>
    </dgm:pt>
    <dgm:pt modelId="{07C9009B-CDD2-47F4-90EA-AB1E69D2B23E}">
      <dgm:prSet custT="1"/>
      <dgm:spPr/>
      <dgm:t>
        <a:bodyPr/>
        <a:lstStyle/>
        <a:p>
          <a:pPr rtl="0"/>
          <a:r>
            <a:rPr lang="pt-BR" sz="1800" dirty="0" smtClean="0">
              <a:latin typeface="Arial" panose="020B0604020202020204" pitchFamily="34" charset="0"/>
              <a:cs typeface="Arial" panose="020B0604020202020204" pitchFamily="34" charset="0"/>
            </a:rPr>
            <a:t>Se NIS administrado pelo CAIXA</a:t>
          </a:r>
          <a:endParaRPr lang="pt-BR" sz="1800" dirty="0">
            <a:latin typeface="Arial" panose="020B0604020202020204" pitchFamily="34" charset="0"/>
            <a:cs typeface="Arial" panose="020B0604020202020204" pitchFamily="34" charset="0"/>
          </a:endParaRPr>
        </a:p>
      </dgm:t>
    </dgm:pt>
    <dgm:pt modelId="{88B8B7F6-A7EB-4FE5-B57D-0A2717A7E27B}" type="parTrans" cxnId="{2CC900AC-3DAA-4780-A742-8AABA0DD2DB6}">
      <dgm:prSet/>
      <dgm:spPr/>
      <dgm:t>
        <a:bodyPr/>
        <a:lstStyle/>
        <a:p>
          <a:endParaRPr lang="pt-BR"/>
        </a:p>
      </dgm:t>
    </dgm:pt>
    <dgm:pt modelId="{248B717A-160D-423A-9A3C-DA57D8294B44}" type="sibTrans" cxnId="{2CC900AC-3DAA-4780-A742-8AABA0DD2DB6}">
      <dgm:prSet/>
      <dgm:spPr/>
      <dgm:t>
        <a:bodyPr/>
        <a:lstStyle/>
        <a:p>
          <a:endParaRPr lang="pt-BR"/>
        </a:p>
      </dgm:t>
    </dgm:pt>
    <dgm:pt modelId="{17D4A1E9-A1B5-4AE2-B54D-5D1DD02CA9BA}">
      <dgm:prSet custT="1"/>
      <dgm:spPr/>
      <dgm:t>
        <a:bodyPr/>
        <a:lstStyle/>
        <a:p>
          <a:pPr rtl="0">
            <a:lnSpc>
              <a:spcPct val="100000"/>
            </a:lnSpc>
          </a:pPr>
          <a:r>
            <a:rPr lang="pt-BR" sz="1600" dirty="0" smtClean="0">
              <a:solidFill>
                <a:schemeClr val="tx1">
                  <a:lumMod val="65000"/>
                  <a:lumOff val="35000"/>
                </a:schemeClr>
              </a:solidFill>
              <a:latin typeface="Arial" panose="020B0604020202020204" pitchFamily="34" charset="0"/>
              <a:cs typeface="Arial" panose="020B0604020202020204" pitchFamily="34" charset="0"/>
            </a:rPr>
            <a:t>Direcionamento ao serviço “Cadastro NIS” do Conectividade Social – CAIXA.</a:t>
          </a:r>
          <a:endParaRPr lang="pt-BR" sz="1600" dirty="0">
            <a:solidFill>
              <a:schemeClr val="tx1">
                <a:lumMod val="65000"/>
                <a:lumOff val="35000"/>
              </a:schemeClr>
            </a:solidFill>
            <a:latin typeface="Arial" panose="020B0604020202020204" pitchFamily="34" charset="0"/>
            <a:cs typeface="Arial" panose="020B0604020202020204" pitchFamily="34" charset="0"/>
          </a:endParaRPr>
        </a:p>
      </dgm:t>
    </dgm:pt>
    <dgm:pt modelId="{F5729398-525D-4740-815E-C4DDB6EBC709}" type="parTrans" cxnId="{F339B9D5-DE70-4920-A198-ED495C1E596C}">
      <dgm:prSet/>
      <dgm:spPr/>
      <dgm:t>
        <a:bodyPr/>
        <a:lstStyle/>
        <a:p>
          <a:endParaRPr lang="pt-BR"/>
        </a:p>
      </dgm:t>
    </dgm:pt>
    <dgm:pt modelId="{78E03FB7-978F-4BEF-908A-4B7EC7338BD9}" type="sibTrans" cxnId="{F339B9D5-DE70-4920-A198-ED495C1E596C}">
      <dgm:prSet/>
      <dgm:spPr/>
      <dgm:t>
        <a:bodyPr/>
        <a:lstStyle/>
        <a:p>
          <a:endParaRPr lang="pt-BR"/>
        </a:p>
      </dgm:t>
    </dgm:pt>
    <dgm:pt modelId="{15999102-E35E-4D93-94F3-A3AA6D6690CC}">
      <dgm:prSet custT="1"/>
      <dgm:spPr/>
      <dgm:t>
        <a:bodyPr/>
        <a:lstStyle/>
        <a:p>
          <a:pPr rtl="0"/>
          <a:r>
            <a:rPr lang="pt-BR" sz="1800" dirty="0" smtClean="0">
              <a:latin typeface="Arial" panose="020B0604020202020204" pitchFamily="34" charset="0"/>
              <a:cs typeface="Arial" panose="020B0604020202020204" pitchFamily="34" charset="0"/>
            </a:rPr>
            <a:t>Se NIS administrado pelo BB</a:t>
          </a:r>
          <a:endParaRPr lang="pt-BR" sz="1800" dirty="0">
            <a:latin typeface="Arial" panose="020B0604020202020204" pitchFamily="34" charset="0"/>
            <a:cs typeface="Arial" panose="020B0604020202020204" pitchFamily="34" charset="0"/>
          </a:endParaRPr>
        </a:p>
      </dgm:t>
    </dgm:pt>
    <dgm:pt modelId="{755E83F7-BF2E-476E-A351-0ED977255606}" type="parTrans" cxnId="{A239CF3A-830F-4C71-8C8C-865F3D76BD5D}">
      <dgm:prSet/>
      <dgm:spPr/>
      <dgm:t>
        <a:bodyPr/>
        <a:lstStyle/>
        <a:p>
          <a:endParaRPr lang="pt-BR"/>
        </a:p>
      </dgm:t>
    </dgm:pt>
    <dgm:pt modelId="{4A69EDE3-BF2B-482A-9D07-56F9FA1F9A56}" type="sibTrans" cxnId="{A239CF3A-830F-4C71-8C8C-865F3D76BD5D}">
      <dgm:prSet/>
      <dgm:spPr/>
      <dgm:t>
        <a:bodyPr/>
        <a:lstStyle/>
        <a:p>
          <a:endParaRPr lang="pt-BR"/>
        </a:p>
      </dgm:t>
    </dgm:pt>
    <dgm:pt modelId="{A095E215-335E-452C-B45C-A7F09299EDFF}">
      <dgm:prSet custT="1"/>
      <dgm:spPr/>
      <dgm:t>
        <a:bodyPr/>
        <a:lstStyle/>
        <a:p>
          <a:pPr rtl="0">
            <a:lnSpc>
              <a:spcPct val="100000"/>
            </a:lnSpc>
          </a:pPr>
          <a:r>
            <a:rPr lang="pt-BR" sz="1600" dirty="0" smtClean="0">
              <a:solidFill>
                <a:schemeClr val="tx1">
                  <a:lumMod val="65000"/>
                  <a:lumOff val="35000"/>
                </a:schemeClr>
              </a:solidFill>
              <a:latin typeface="Arial" panose="020B0604020202020204" pitchFamily="34" charset="0"/>
              <a:cs typeface="Arial" panose="020B0604020202020204" pitchFamily="34" charset="0"/>
            </a:rPr>
            <a:t>Direcionamento ao sistema FPS – alteração batch-BB.</a:t>
          </a:r>
          <a:endParaRPr lang="pt-BR" sz="1600" dirty="0">
            <a:solidFill>
              <a:schemeClr val="tx1">
                <a:lumMod val="65000"/>
                <a:lumOff val="35000"/>
              </a:schemeClr>
            </a:solidFill>
            <a:latin typeface="Arial" panose="020B0604020202020204" pitchFamily="34" charset="0"/>
            <a:cs typeface="Arial" panose="020B0604020202020204" pitchFamily="34" charset="0"/>
          </a:endParaRPr>
        </a:p>
      </dgm:t>
    </dgm:pt>
    <dgm:pt modelId="{BF696832-C17F-4D5E-9429-286B238E1CF7}" type="parTrans" cxnId="{566DFBEC-157A-4317-92BF-9D720DA7EBE9}">
      <dgm:prSet/>
      <dgm:spPr/>
      <dgm:t>
        <a:bodyPr/>
        <a:lstStyle/>
        <a:p>
          <a:endParaRPr lang="pt-BR"/>
        </a:p>
      </dgm:t>
    </dgm:pt>
    <dgm:pt modelId="{A2B7A277-EF4A-4B99-91C1-79A95113AC85}" type="sibTrans" cxnId="{566DFBEC-157A-4317-92BF-9D720DA7EBE9}">
      <dgm:prSet/>
      <dgm:spPr/>
      <dgm:t>
        <a:bodyPr/>
        <a:lstStyle/>
        <a:p>
          <a:endParaRPr lang="pt-BR"/>
        </a:p>
      </dgm:t>
    </dgm:pt>
    <dgm:pt modelId="{9A2620CE-E75A-4D8B-8F9D-4DEA1A7C7364}">
      <dgm:prSet custT="1"/>
      <dgm:spPr/>
      <dgm:t>
        <a:bodyPr/>
        <a:lstStyle/>
        <a:p>
          <a:pPr rtl="0"/>
          <a:r>
            <a:rPr lang="pt-BR" sz="1800" dirty="0" smtClean="0">
              <a:latin typeface="Arial" panose="020B0604020202020204" pitchFamily="34" charset="0"/>
              <a:cs typeface="Arial" panose="020B0604020202020204" pitchFamily="34" charset="0"/>
            </a:rPr>
            <a:t>Se NIS administrado pelo INSS</a:t>
          </a:r>
          <a:endParaRPr lang="pt-BR" sz="1800" dirty="0">
            <a:latin typeface="Arial" panose="020B0604020202020204" pitchFamily="34" charset="0"/>
            <a:cs typeface="Arial" panose="020B0604020202020204" pitchFamily="34" charset="0"/>
          </a:endParaRPr>
        </a:p>
      </dgm:t>
    </dgm:pt>
    <dgm:pt modelId="{E923BC83-344E-4647-BD57-AA43124ACABE}" type="parTrans" cxnId="{51A0A8D2-9F9E-4DCA-99E2-5F54070839DF}">
      <dgm:prSet/>
      <dgm:spPr/>
      <dgm:t>
        <a:bodyPr/>
        <a:lstStyle/>
        <a:p>
          <a:endParaRPr lang="pt-BR"/>
        </a:p>
      </dgm:t>
    </dgm:pt>
    <dgm:pt modelId="{423C78D9-268C-4F6F-8806-F93316F5BB90}" type="sibTrans" cxnId="{51A0A8D2-9F9E-4DCA-99E2-5F54070839DF}">
      <dgm:prSet/>
      <dgm:spPr/>
      <dgm:t>
        <a:bodyPr/>
        <a:lstStyle/>
        <a:p>
          <a:endParaRPr lang="pt-BR"/>
        </a:p>
      </dgm:t>
    </dgm:pt>
    <dgm:pt modelId="{FA4BBFD0-DDB8-47E3-AC3E-CEB23479F4FA}">
      <dgm:prSet custT="1"/>
      <dgm:spPr/>
      <dgm:t>
        <a:bodyPr/>
        <a:lstStyle/>
        <a:p>
          <a:pPr rtl="0"/>
          <a:r>
            <a:rPr lang="pt-BR" sz="1600" dirty="0" smtClean="0">
              <a:solidFill>
                <a:schemeClr val="tx1">
                  <a:lumMod val="65000"/>
                  <a:lumOff val="35000"/>
                </a:schemeClr>
              </a:solidFill>
              <a:latin typeface="Arial" panose="020B0604020202020204" pitchFamily="34" charset="0"/>
              <a:cs typeface="Arial" panose="020B0604020202020204" pitchFamily="34" charset="0"/>
            </a:rPr>
            <a:t>Agendamento Eletrônico ou Central de Atendimento 135.</a:t>
          </a:r>
          <a:endParaRPr lang="pt-BR" sz="1600" dirty="0">
            <a:solidFill>
              <a:schemeClr val="tx1">
                <a:lumMod val="65000"/>
                <a:lumOff val="35000"/>
              </a:schemeClr>
            </a:solidFill>
            <a:latin typeface="Arial" panose="020B0604020202020204" pitchFamily="34" charset="0"/>
            <a:cs typeface="Arial" panose="020B0604020202020204" pitchFamily="34" charset="0"/>
          </a:endParaRPr>
        </a:p>
      </dgm:t>
    </dgm:pt>
    <dgm:pt modelId="{0DEFB751-AD82-4B61-B01D-116EDBE976E7}" type="parTrans" cxnId="{82ED39CF-E2A5-4752-A3D5-CA2F7F5DFAEF}">
      <dgm:prSet/>
      <dgm:spPr/>
      <dgm:t>
        <a:bodyPr/>
        <a:lstStyle/>
        <a:p>
          <a:endParaRPr lang="pt-BR"/>
        </a:p>
      </dgm:t>
    </dgm:pt>
    <dgm:pt modelId="{BC702C3F-CC6D-4507-BE90-008FD22FEB48}" type="sibTrans" cxnId="{82ED39CF-E2A5-4752-A3D5-CA2F7F5DFAEF}">
      <dgm:prSet/>
      <dgm:spPr/>
      <dgm:t>
        <a:bodyPr/>
        <a:lstStyle/>
        <a:p>
          <a:endParaRPr lang="pt-BR"/>
        </a:p>
      </dgm:t>
    </dgm:pt>
    <dgm:pt modelId="{7D2EBB9C-8B19-4C85-800C-CA4318EB2D54}">
      <dgm:prSet custT="1"/>
      <dgm:spPr/>
      <dgm:t>
        <a:bodyPr/>
        <a:lstStyle/>
        <a:p>
          <a:pPr rtl="0"/>
          <a:r>
            <a:rPr lang="pt-BR" sz="1800" dirty="0" smtClean="0">
              <a:latin typeface="Arial" panose="020B0604020202020204" pitchFamily="34" charset="0"/>
              <a:cs typeface="Arial" panose="020B0604020202020204" pitchFamily="34" charset="0"/>
            </a:rPr>
            <a:t>Se CPF Nulo ou Cancelado</a:t>
          </a:r>
          <a:endParaRPr lang="pt-BR" sz="1800" dirty="0">
            <a:latin typeface="Arial" panose="020B0604020202020204" pitchFamily="34" charset="0"/>
            <a:cs typeface="Arial" panose="020B0604020202020204" pitchFamily="34" charset="0"/>
          </a:endParaRPr>
        </a:p>
      </dgm:t>
    </dgm:pt>
    <dgm:pt modelId="{9AE419E1-72EF-4291-8A87-B27D16C858BB}" type="parTrans" cxnId="{373751CC-AA58-4080-A741-AD3A5106AE6A}">
      <dgm:prSet/>
      <dgm:spPr/>
      <dgm:t>
        <a:bodyPr/>
        <a:lstStyle/>
        <a:p>
          <a:endParaRPr lang="pt-BR"/>
        </a:p>
      </dgm:t>
    </dgm:pt>
    <dgm:pt modelId="{ED7D3328-DC8D-4D3B-A298-F5A51B4BBD1E}" type="sibTrans" cxnId="{373751CC-AA58-4080-A741-AD3A5106AE6A}">
      <dgm:prSet/>
      <dgm:spPr/>
      <dgm:t>
        <a:bodyPr/>
        <a:lstStyle/>
        <a:p>
          <a:endParaRPr lang="pt-BR"/>
        </a:p>
      </dgm:t>
    </dgm:pt>
    <dgm:pt modelId="{023C97E6-C60A-4AA7-9611-B2158D8C5999}">
      <dgm:prSet custT="1"/>
      <dgm:spPr/>
      <dgm:t>
        <a:bodyPr/>
        <a:lstStyle/>
        <a:p>
          <a:pPr rtl="0"/>
          <a:r>
            <a:rPr lang="pt-BR" sz="1600" dirty="0" smtClean="0">
              <a:solidFill>
                <a:schemeClr val="tx1">
                  <a:lumMod val="65000"/>
                  <a:lumOff val="35000"/>
                </a:schemeClr>
              </a:solidFill>
              <a:latin typeface="Arial" panose="020B0604020202020204" pitchFamily="34" charset="0"/>
              <a:cs typeface="Arial" panose="020B0604020202020204" pitchFamily="34" charset="0"/>
            </a:rPr>
            <a:t>Direcionamento a uma unidade da RFB.</a:t>
          </a:r>
          <a:endParaRPr lang="pt-BR" sz="1600" dirty="0">
            <a:solidFill>
              <a:schemeClr val="tx1">
                <a:lumMod val="65000"/>
                <a:lumOff val="35000"/>
              </a:schemeClr>
            </a:solidFill>
            <a:latin typeface="Arial" panose="020B0604020202020204" pitchFamily="34" charset="0"/>
            <a:cs typeface="Arial" panose="020B0604020202020204" pitchFamily="34" charset="0"/>
          </a:endParaRPr>
        </a:p>
      </dgm:t>
    </dgm:pt>
    <dgm:pt modelId="{DEFC8BD1-6306-4E13-907F-23EBCAF5420A}" type="parTrans" cxnId="{41FD1820-7FB5-4FF9-9516-09025C8B98F7}">
      <dgm:prSet/>
      <dgm:spPr/>
      <dgm:t>
        <a:bodyPr/>
        <a:lstStyle/>
        <a:p>
          <a:endParaRPr lang="pt-BR"/>
        </a:p>
      </dgm:t>
    </dgm:pt>
    <dgm:pt modelId="{9D0C6605-3C57-4859-821B-C126B5D51A9B}" type="sibTrans" cxnId="{41FD1820-7FB5-4FF9-9516-09025C8B98F7}">
      <dgm:prSet/>
      <dgm:spPr/>
      <dgm:t>
        <a:bodyPr/>
        <a:lstStyle/>
        <a:p>
          <a:endParaRPr lang="pt-BR"/>
        </a:p>
      </dgm:t>
    </dgm:pt>
    <dgm:pt modelId="{82CD9889-F34E-4BCA-8AC5-C3D49BCE0276}" type="pres">
      <dgm:prSet presAssocID="{CB409B26-DDF1-4B92-A841-C727C5F33489}" presName="Name0" presStyleCnt="0">
        <dgm:presLayoutVars>
          <dgm:dir/>
          <dgm:animLvl val="lvl"/>
          <dgm:resizeHandles val="exact"/>
        </dgm:presLayoutVars>
      </dgm:prSet>
      <dgm:spPr/>
      <dgm:t>
        <a:bodyPr/>
        <a:lstStyle/>
        <a:p>
          <a:endParaRPr lang="pt-BR"/>
        </a:p>
      </dgm:t>
    </dgm:pt>
    <dgm:pt modelId="{DD66214D-5AE7-4B04-BE44-A011EACB4697}" type="pres">
      <dgm:prSet presAssocID="{07C9009B-CDD2-47F4-90EA-AB1E69D2B23E}" presName="linNode" presStyleCnt="0"/>
      <dgm:spPr/>
    </dgm:pt>
    <dgm:pt modelId="{B102492B-161A-47ED-BDA6-69472C01175D}" type="pres">
      <dgm:prSet presAssocID="{07C9009B-CDD2-47F4-90EA-AB1E69D2B23E}" presName="parentText" presStyleLbl="node1" presStyleIdx="0" presStyleCnt="4" custScaleX="82949">
        <dgm:presLayoutVars>
          <dgm:chMax val="1"/>
          <dgm:bulletEnabled val="1"/>
        </dgm:presLayoutVars>
      </dgm:prSet>
      <dgm:spPr/>
      <dgm:t>
        <a:bodyPr/>
        <a:lstStyle/>
        <a:p>
          <a:endParaRPr lang="pt-BR"/>
        </a:p>
      </dgm:t>
    </dgm:pt>
    <dgm:pt modelId="{6F00867D-A1B3-49BD-94E2-2018CDF5F8C7}" type="pres">
      <dgm:prSet presAssocID="{07C9009B-CDD2-47F4-90EA-AB1E69D2B23E}" presName="descendantText" presStyleLbl="alignAccFollowNode1" presStyleIdx="0" presStyleCnt="4" custScaleX="115436" custScaleY="101251">
        <dgm:presLayoutVars>
          <dgm:bulletEnabled val="1"/>
        </dgm:presLayoutVars>
      </dgm:prSet>
      <dgm:spPr/>
      <dgm:t>
        <a:bodyPr/>
        <a:lstStyle/>
        <a:p>
          <a:endParaRPr lang="pt-BR"/>
        </a:p>
      </dgm:t>
    </dgm:pt>
    <dgm:pt modelId="{282A58F0-5AD8-4B89-A2E0-73343E107BD0}" type="pres">
      <dgm:prSet presAssocID="{248B717A-160D-423A-9A3C-DA57D8294B44}" presName="sp" presStyleCnt="0"/>
      <dgm:spPr/>
    </dgm:pt>
    <dgm:pt modelId="{09C8C0ED-1A78-4165-AF10-59D34816B80A}" type="pres">
      <dgm:prSet presAssocID="{15999102-E35E-4D93-94F3-A3AA6D6690CC}" presName="linNode" presStyleCnt="0"/>
      <dgm:spPr/>
    </dgm:pt>
    <dgm:pt modelId="{8DF47375-9B5C-4D0A-9BCD-D20D5FF21BE4}" type="pres">
      <dgm:prSet presAssocID="{15999102-E35E-4D93-94F3-A3AA6D6690CC}" presName="parentText" presStyleLbl="node1" presStyleIdx="1" presStyleCnt="4" custScaleX="82949">
        <dgm:presLayoutVars>
          <dgm:chMax val="1"/>
          <dgm:bulletEnabled val="1"/>
        </dgm:presLayoutVars>
      </dgm:prSet>
      <dgm:spPr/>
      <dgm:t>
        <a:bodyPr/>
        <a:lstStyle/>
        <a:p>
          <a:endParaRPr lang="pt-BR"/>
        </a:p>
      </dgm:t>
    </dgm:pt>
    <dgm:pt modelId="{61BDC62E-041D-4776-A3BE-E32FD6EF3C8D}" type="pres">
      <dgm:prSet presAssocID="{15999102-E35E-4D93-94F3-A3AA6D6690CC}" presName="descendantText" presStyleLbl="alignAccFollowNode1" presStyleIdx="1" presStyleCnt="4" custScaleX="116062">
        <dgm:presLayoutVars>
          <dgm:bulletEnabled val="1"/>
        </dgm:presLayoutVars>
      </dgm:prSet>
      <dgm:spPr/>
      <dgm:t>
        <a:bodyPr/>
        <a:lstStyle/>
        <a:p>
          <a:endParaRPr lang="pt-BR"/>
        </a:p>
      </dgm:t>
    </dgm:pt>
    <dgm:pt modelId="{089DD420-9390-4AC3-AD38-5691327E1B9C}" type="pres">
      <dgm:prSet presAssocID="{4A69EDE3-BF2B-482A-9D07-56F9FA1F9A56}" presName="sp" presStyleCnt="0"/>
      <dgm:spPr/>
    </dgm:pt>
    <dgm:pt modelId="{678A29EB-F14C-449E-8D4F-B3494D234229}" type="pres">
      <dgm:prSet presAssocID="{9A2620CE-E75A-4D8B-8F9D-4DEA1A7C7364}" presName="linNode" presStyleCnt="0"/>
      <dgm:spPr/>
    </dgm:pt>
    <dgm:pt modelId="{1FC8817C-E020-4E72-9C3F-B4F0905E27D6}" type="pres">
      <dgm:prSet presAssocID="{9A2620CE-E75A-4D8B-8F9D-4DEA1A7C7364}" presName="parentText" presStyleLbl="node1" presStyleIdx="2" presStyleCnt="4" custScaleX="82949">
        <dgm:presLayoutVars>
          <dgm:chMax val="1"/>
          <dgm:bulletEnabled val="1"/>
        </dgm:presLayoutVars>
      </dgm:prSet>
      <dgm:spPr/>
      <dgm:t>
        <a:bodyPr/>
        <a:lstStyle/>
        <a:p>
          <a:endParaRPr lang="pt-BR"/>
        </a:p>
      </dgm:t>
    </dgm:pt>
    <dgm:pt modelId="{A83601EA-21A2-4DCA-A1E4-7D675D5EACD4}" type="pres">
      <dgm:prSet presAssocID="{9A2620CE-E75A-4D8B-8F9D-4DEA1A7C7364}" presName="descendantText" presStyleLbl="alignAccFollowNode1" presStyleIdx="2" presStyleCnt="4" custScaleX="110509">
        <dgm:presLayoutVars>
          <dgm:bulletEnabled val="1"/>
        </dgm:presLayoutVars>
      </dgm:prSet>
      <dgm:spPr/>
      <dgm:t>
        <a:bodyPr/>
        <a:lstStyle/>
        <a:p>
          <a:endParaRPr lang="pt-BR"/>
        </a:p>
      </dgm:t>
    </dgm:pt>
    <dgm:pt modelId="{D6B4A60F-EC6F-4E54-81CA-A79D7D513A1D}" type="pres">
      <dgm:prSet presAssocID="{423C78D9-268C-4F6F-8806-F93316F5BB90}" presName="sp" presStyleCnt="0"/>
      <dgm:spPr/>
    </dgm:pt>
    <dgm:pt modelId="{18045622-0DDA-43DE-96E3-352C3615F68D}" type="pres">
      <dgm:prSet presAssocID="{7D2EBB9C-8B19-4C85-800C-CA4318EB2D54}" presName="linNode" presStyleCnt="0"/>
      <dgm:spPr/>
    </dgm:pt>
    <dgm:pt modelId="{94EAEED1-7E19-4FDC-9A10-DCFF67EE6A54}" type="pres">
      <dgm:prSet presAssocID="{7D2EBB9C-8B19-4C85-800C-CA4318EB2D54}" presName="parentText" presStyleLbl="node1" presStyleIdx="3" presStyleCnt="4" custScaleX="82949">
        <dgm:presLayoutVars>
          <dgm:chMax val="1"/>
          <dgm:bulletEnabled val="1"/>
        </dgm:presLayoutVars>
      </dgm:prSet>
      <dgm:spPr/>
      <dgm:t>
        <a:bodyPr/>
        <a:lstStyle/>
        <a:p>
          <a:endParaRPr lang="pt-BR"/>
        </a:p>
      </dgm:t>
    </dgm:pt>
    <dgm:pt modelId="{39C8141D-3FBC-438E-B599-C74A6C3E6012}" type="pres">
      <dgm:prSet presAssocID="{7D2EBB9C-8B19-4C85-800C-CA4318EB2D54}" presName="descendantText" presStyleLbl="alignAccFollowNode1" presStyleIdx="3" presStyleCnt="4" custScaleX="110974">
        <dgm:presLayoutVars>
          <dgm:bulletEnabled val="1"/>
        </dgm:presLayoutVars>
      </dgm:prSet>
      <dgm:spPr/>
      <dgm:t>
        <a:bodyPr/>
        <a:lstStyle/>
        <a:p>
          <a:endParaRPr lang="pt-BR"/>
        </a:p>
      </dgm:t>
    </dgm:pt>
  </dgm:ptLst>
  <dgm:cxnLst>
    <dgm:cxn modelId="{82ED39CF-E2A5-4752-A3D5-CA2F7F5DFAEF}" srcId="{9A2620CE-E75A-4D8B-8F9D-4DEA1A7C7364}" destId="{FA4BBFD0-DDB8-47E3-AC3E-CEB23479F4FA}" srcOrd="0" destOrd="0" parTransId="{0DEFB751-AD82-4B61-B01D-116EDBE976E7}" sibTransId="{BC702C3F-CC6D-4507-BE90-008FD22FEB48}"/>
    <dgm:cxn modelId="{41FD1820-7FB5-4FF9-9516-09025C8B98F7}" srcId="{7D2EBB9C-8B19-4C85-800C-CA4318EB2D54}" destId="{023C97E6-C60A-4AA7-9611-B2158D8C5999}" srcOrd="0" destOrd="0" parTransId="{DEFC8BD1-6306-4E13-907F-23EBCAF5420A}" sibTransId="{9D0C6605-3C57-4859-821B-C126B5D51A9B}"/>
    <dgm:cxn modelId="{A2346C48-06D8-44A8-B6EE-01C67D5AA2F5}" type="presOf" srcId="{FA4BBFD0-DDB8-47E3-AC3E-CEB23479F4FA}" destId="{A83601EA-21A2-4DCA-A1E4-7D675D5EACD4}" srcOrd="0" destOrd="0" presId="urn:microsoft.com/office/officeart/2005/8/layout/vList5"/>
    <dgm:cxn modelId="{DFE60344-D2C4-48E7-84B0-DF6C69C26D6F}" type="presOf" srcId="{7D2EBB9C-8B19-4C85-800C-CA4318EB2D54}" destId="{94EAEED1-7E19-4FDC-9A10-DCFF67EE6A54}" srcOrd="0" destOrd="0" presId="urn:microsoft.com/office/officeart/2005/8/layout/vList5"/>
    <dgm:cxn modelId="{9BD42DC4-73FE-4F24-ACDD-2E9E29724A5C}" type="presOf" srcId="{9A2620CE-E75A-4D8B-8F9D-4DEA1A7C7364}" destId="{1FC8817C-E020-4E72-9C3F-B4F0905E27D6}" srcOrd="0" destOrd="0" presId="urn:microsoft.com/office/officeart/2005/8/layout/vList5"/>
    <dgm:cxn modelId="{F339B9D5-DE70-4920-A198-ED495C1E596C}" srcId="{07C9009B-CDD2-47F4-90EA-AB1E69D2B23E}" destId="{17D4A1E9-A1B5-4AE2-B54D-5D1DD02CA9BA}" srcOrd="0" destOrd="0" parTransId="{F5729398-525D-4740-815E-C4DDB6EBC709}" sibTransId="{78E03FB7-978F-4BEF-908A-4B7EC7338BD9}"/>
    <dgm:cxn modelId="{7957B6E8-1DBC-4FDA-BF76-7C6A95C5E432}" type="presOf" srcId="{CB409B26-DDF1-4B92-A841-C727C5F33489}" destId="{82CD9889-F34E-4BCA-8AC5-C3D49BCE0276}" srcOrd="0" destOrd="0" presId="urn:microsoft.com/office/officeart/2005/8/layout/vList5"/>
    <dgm:cxn modelId="{2CC900AC-3DAA-4780-A742-8AABA0DD2DB6}" srcId="{CB409B26-DDF1-4B92-A841-C727C5F33489}" destId="{07C9009B-CDD2-47F4-90EA-AB1E69D2B23E}" srcOrd="0" destOrd="0" parTransId="{88B8B7F6-A7EB-4FE5-B57D-0A2717A7E27B}" sibTransId="{248B717A-160D-423A-9A3C-DA57D8294B44}"/>
    <dgm:cxn modelId="{2B89EFFF-A98B-4AFB-B0D7-E51EB6BF6817}" type="presOf" srcId="{15999102-E35E-4D93-94F3-A3AA6D6690CC}" destId="{8DF47375-9B5C-4D0A-9BCD-D20D5FF21BE4}" srcOrd="0" destOrd="0" presId="urn:microsoft.com/office/officeart/2005/8/layout/vList5"/>
    <dgm:cxn modelId="{1CAF2205-C871-43B1-B716-FAAA2104A356}" type="presOf" srcId="{07C9009B-CDD2-47F4-90EA-AB1E69D2B23E}" destId="{B102492B-161A-47ED-BDA6-69472C01175D}" srcOrd="0" destOrd="0" presId="urn:microsoft.com/office/officeart/2005/8/layout/vList5"/>
    <dgm:cxn modelId="{E4F40195-595E-4476-9D53-03F4299F6A00}" type="presOf" srcId="{A095E215-335E-452C-B45C-A7F09299EDFF}" destId="{61BDC62E-041D-4776-A3BE-E32FD6EF3C8D}" srcOrd="0" destOrd="0" presId="urn:microsoft.com/office/officeart/2005/8/layout/vList5"/>
    <dgm:cxn modelId="{91A7D4D7-DDDC-40BD-9D69-B1C0BBBCE7C1}" type="presOf" srcId="{023C97E6-C60A-4AA7-9611-B2158D8C5999}" destId="{39C8141D-3FBC-438E-B599-C74A6C3E6012}" srcOrd="0" destOrd="0" presId="urn:microsoft.com/office/officeart/2005/8/layout/vList5"/>
    <dgm:cxn modelId="{EAE2F7CA-1105-477C-A1F8-FA34CEA25341}" type="presOf" srcId="{17D4A1E9-A1B5-4AE2-B54D-5D1DD02CA9BA}" destId="{6F00867D-A1B3-49BD-94E2-2018CDF5F8C7}" srcOrd="0" destOrd="0" presId="urn:microsoft.com/office/officeart/2005/8/layout/vList5"/>
    <dgm:cxn modelId="{373751CC-AA58-4080-A741-AD3A5106AE6A}" srcId="{CB409B26-DDF1-4B92-A841-C727C5F33489}" destId="{7D2EBB9C-8B19-4C85-800C-CA4318EB2D54}" srcOrd="3" destOrd="0" parTransId="{9AE419E1-72EF-4291-8A87-B27D16C858BB}" sibTransId="{ED7D3328-DC8D-4D3B-A298-F5A51B4BBD1E}"/>
    <dgm:cxn modelId="{51A0A8D2-9F9E-4DCA-99E2-5F54070839DF}" srcId="{CB409B26-DDF1-4B92-A841-C727C5F33489}" destId="{9A2620CE-E75A-4D8B-8F9D-4DEA1A7C7364}" srcOrd="2" destOrd="0" parTransId="{E923BC83-344E-4647-BD57-AA43124ACABE}" sibTransId="{423C78D9-268C-4F6F-8806-F93316F5BB90}"/>
    <dgm:cxn modelId="{A239CF3A-830F-4C71-8C8C-865F3D76BD5D}" srcId="{CB409B26-DDF1-4B92-A841-C727C5F33489}" destId="{15999102-E35E-4D93-94F3-A3AA6D6690CC}" srcOrd="1" destOrd="0" parTransId="{755E83F7-BF2E-476E-A351-0ED977255606}" sibTransId="{4A69EDE3-BF2B-482A-9D07-56F9FA1F9A56}"/>
    <dgm:cxn modelId="{566DFBEC-157A-4317-92BF-9D720DA7EBE9}" srcId="{15999102-E35E-4D93-94F3-A3AA6D6690CC}" destId="{A095E215-335E-452C-B45C-A7F09299EDFF}" srcOrd="0" destOrd="0" parTransId="{BF696832-C17F-4D5E-9429-286B238E1CF7}" sibTransId="{A2B7A277-EF4A-4B99-91C1-79A95113AC85}"/>
    <dgm:cxn modelId="{6A8A9876-8DAA-4661-A889-BA405FAE7814}" type="presParOf" srcId="{82CD9889-F34E-4BCA-8AC5-C3D49BCE0276}" destId="{DD66214D-5AE7-4B04-BE44-A011EACB4697}" srcOrd="0" destOrd="0" presId="urn:microsoft.com/office/officeart/2005/8/layout/vList5"/>
    <dgm:cxn modelId="{BF81FD4B-D488-4368-907D-B48F62CFB362}" type="presParOf" srcId="{DD66214D-5AE7-4B04-BE44-A011EACB4697}" destId="{B102492B-161A-47ED-BDA6-69472C01175D}" srcOrd="0" destOrd="0" presId="urn:microsoft.com/office/officeart/2005/8/layout/vList5"/>
    <dgm:cxn modelId="{6F186D62-F662-4418-A8B6-C45EDCFC01F9}" type="presParOf" srcId="{DD66214D-5AE7-4B04-BE44-A011EACB4697}" destId="{6F00867D-A1B3-49BD-94E2-2018CDF5F8C7}" srcOrd="1" destOrd="0" presId="urn:microsoft.com/office/officeart/2005/8/layout/vList5"/>
    <dgm:cxn modelId="{E0CA3A85-6E84-4925-BF91-0124A2DC16CE}" type="presParOf" srcId="{82CD9889-F34E-4BCA-8AC5-C3D49BCE0276}" destId="{282A58F0-5AD8-4B89-A2E0-73343E107BD0}" srcOrd="1" destOrd="0" presId="urn:microsoft.com/office/officeart/2005/8/layout/vList5"/>
    <dgm:cxn modelId="{43599653-C50C-4287-9BDC-0BAD95F8DD51}" type="presParOf" srcId="{82CD9889-F34E-4BCA-8AC5-C3D49BCE0276}" destId="{09C8C0ED-1A78-4165-AF10-59D34816B80A}" srcOrd="2" destOrd="0" presId="urn:microsoft.com/office/officeart/2005/8/layout/vList5"/>
    <dgm:cxn modelId="{722B5853-BE9D-436F-A681-BB29E9ADE65D}" type="presParOf" srcId="{09C8C0ED-1A78-4165-AF10-59D34816B80A}" destId="{8DF47375-9B5C-4D0A-9BCD-D20D5FF21BE4}" srcOrd="0" destOrd="0" presId="urn:microsoft.com/office/officeart/2005/8/layout/vList5"/>
    <dgm:cxn modelId="{13CEF0A6-30B6-46F4-BB28-F7D4F7C9AFA3}" type="presParOf" srcId="{09C8C0ED-1A78-4165-AF10-59D34816B80A}" destId="{61BDC62E-041D-4776-A3BE-E32FD6EF3C8D}" srcOrd="1" destOrd="0" presId="urn:microsoft.com/office/officeart/2005/8/layout/vList5"/>
    <dgm:cxn modelId="{52F20319-A4A2-45A0-BA6B-83C980B29701}" type="presParOf" srcId="{82CD9889-F34E-4BCA-8AC5-C3D49BCE0276}" destId="{089DD420-9390-4AC3-AD38-5691327E1B9C}" srcOrd="3" destOrd="0" presId="urn:microsoft.com/office/officeart/2005/8/layout/vList5"/>
    <dgm:cxn modelId="{E0A490E5-244E-4FFD-B4FF-2C6671763B2F}" type="presParOf" srcId="{82CD9889-F34E-4BCA-8AC5-C3D49BCE0276}" destId="{678A29EB-F14C-449E-8D4F-B3494D234229}" srcOrd="4" destOrd="0" presId="urn:microsoft.com/office/officeart/2005/8/layout/vList5"/>
    <dgm:cxn modelId="{C5D9959A-389B-47E6-AB65-99F2EE3E559A}" type="presParOf" srcId="{678A29EB-F14C-449E-8D4F-B3494D234229}" destId="{1FC8817C-E020-4E72-9C3F-B4F0905E27D6}" srcOrd="0" destOrd="0" presId="urn:microsoft.com/office/officeart/2005/8/layout/vList5"/>
    <dgm:cxn modelId="{A51BEF7B-F766-45C2-A973-C94157A02D3F}" type="presParOf" srcId="{678A29EB-F14C-449E-8D4F-B3494D234229}" destId="{A83601EA-21A2-4DCA-A1E4-7D675D5EACD4}" srcOrd="1" destOrd="0" presId="urn:microsoft.com/office/officeart/2005/8/layout/vList5"/>
    <dgm:cxn modelId="{351FED8A-716B-40AD-827C-EB0DB748F991}" type="presParOf" srcId="{82CD9889-F34E-4BCA-8AC5-C3D49BCE0276}" destId="{D6B4A60F-EC6F-4E54-81CA-A79D7D513A1D}" srcOrd="5" destOrd="0" presId="urn:microsoft.com/office/officeart/2005/8/layout/vList5"/>
    <dgm:cxn modelId="{FF75C404-36FF-4C58-9BDE-E7AEBC1C8945}" type="presParOf" srcId="{82CD9889-F34E-4BCA-8AC5-C3D49BCE0276}" destId="{18045622-0DDA-43DE-96E3-352C3615F68D}" srcOrd="6" destOrd="0" presId="urn:microsoft.com/office/officeart/2005/8/layout/vList5"/>
    <dgm:cxn modelId="{94F3BD98-4AB3-41D8-AC8A-7D5269188BE0}" type="presParOf" srcId="{18045622-0DDA-43DE-96E3-352C3615F68D}" destId="{94EAEED1-7E19-4FDC-9A10-DCFF67EE6A54}" srcOrd="0" destOrd="0" presId="urn:microsoft.com/office/officeart/2005/8/layout/vList5"/>
    <dgm:cxn modelId="{23B916F7-2AE4-4164-9AF4-CE5E4FB866CF}" type="presParOf" srcId="{18045622-0DDA-43DE-96E3-352C3615F68D}" destId="{39C8141D-3FBC-438E-B599-C74A6C3E60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8D47CD-96D5-40B3-85A1-B697A09770C1}" type="doc">
      <dgm:prSet loTypeId="urn:microsoft.com/office/officeart/2005/8/layout/vProcess5" loCatId="process" qsTypeId="urn:microsoft.com/office/officeart/2005/8/quickstyle/simple4" qsCatId="simple" csTypeId="urn:microsoft.com/office/officeart/2005/8/colors/accent1_2#9" csCatId="accent1" phldr="1"/>
      <dgm:spPr/>
    </dgm:pt>
    <dgm:pt modelId="{8F8A79B0-5B43-457F-934A-969317267F24}">
      <dgm:prSet phldrT="[Texto]" custT="1"/>
      <dgm:spPr/>
      <dgm:t>
        <a:bodyPr/>
        <a:lstStyle/>
        <a:p>
          <a:r>
            <a:rPr lang="pt-BR" sz="2000" dirty="0" smtClean="0"/>
            <a:t>Caixa Postal Conectividade Social</a:t>
          </a:r>
        </a:p>
      </dgm:t>
    </dgm:pt>
    <dgm:pt modelId="{3901B9F4-DF36-4C7E-A061-007A46F23178}" type="parTrans" cxnId="{ED5B03E0-92DB-41C4-814C-D571062AEE40}">
      <dgm:prSet/>
      <dgm:spPr/>
      <dgm:t>
        <a:bodyPr/>
        <a:lstStyle/>
        <a:p>
          <a:endParaRPr lang="pt-BR" sz="2000"/>
        </a:p>
      </dgm:t>
    </dgm:pt>
    <dgm:pt modelId="{092FEAC8-C0C6-450B-B0DE-74C724521CFC}" type="sibTrans" cxnId="{ED5B03E0-92DB-41C4-814C-D571062AEE40}">
      <dgm:prSet/>
      <dgm:spPr/>
      <dgm:t>
        <a:bodyPr/>
        <a:lstStyle/>
        <a:p>
          <a:endParaRPr lang="pt-BR" sz="2000"/>
        </a:p>
      </dgm:t>
    </dgm:pt>
    <dgm:pt modelId="{15CC72DC-745F-40ED-9048-E85C3B7F5E78}">
      <dgm:prSet phldrT="[Texto]" custT="1"/>
      <dgm:spPr/>
      <dgm:t>
        <a:bodyPr/>
        <a:lstStyle/>
        <a:p>
          <a:r>
            <a:rPr lang="pt-BR" sz="2000" dirty="0" smtClean="0"/>
            <a:t>Nova Mensagem</a:t>
          </a:r>
          <a:endParaRPr lang="pt-BR" sz="2000" dirty="0"/>
        </a:p>
      </dgm:t>
    </dgm:pt>
    <dgm:pt modelId="{0F5D0ADD-6E32-491E-BAAF-23FAD4104517}" type="parTrans" cxnId="{4D5A6FDC-8CD1-40EA-84D1-65A519595A5A}">
      <dgm:prSet/>
      <dgm:spPr/>
      <dgm:t>
        <a:bodyPr/>
        <a:lstStyle/>
        <a:p>
          <a:endParaRPr lang="pt-BR" sz="2000"/>
        </a:p>
      </dgm:t>
    </dgm:pt>
    <dgm:pt modelId="{161970A4-7613-405C-895A-3EBC3D23934D}" type="sibTrans" cxnId="{4D5A6FDC-8CD1-40EA-84D1-65A519595A5A}">
      <dgm:prSet/>
      <dgm:spPr/>
      <dgm:t>
        <a:bodyPr/>
        <a:lstStyle/>
        <a:p>
          <a:endParaRPr lang="pt-BR" sz="2000"/>
        </a:p>
      </dgm:t>
    </dgm:pt>
    <dgm:pt modelId="{9D075095-A504-4EBD-AA22-C55CE5B975A0}">
      <dgm:prSet phldrT="[Texto]" custT="1"/>
      <dgm:spPr/>
      <dgm:t>
        <a:bodyPr/>
        <a:lstStyle/>
        <a:p>
          <a:r>
            <a:rPr lang="pt-BR" sz="2000" dirty="0" smtClean="0"/>
            <a:t>Serviço Envio de Arquivo Cadastro NIS</a:t>
          </a:r>
          <a:endParaRPr lang="pt-BR" sz="2000" dirty="0"/>
        </a:p>
      </dgm:t>
    </dgm:pt>
    <dgm:pt modelId="{42710F45-E740-452A-9F66-77F1F889AFAE}" type="parTrans" cxnId="{1274DE50-7FE8-46AC-BE2F-C94F34D30B24}">
      <dgm:prSet/>
      <dgm:spPr/>
      <dgm:t>
        <a:bodyPr/>
        <a:lstStyle/>
        <a:p>
          <a:endParaRPr lang="pt-BR" sz="2000"/>
        </a:p>
      </dgm:t>
    </dgm:pt>
    <dgm:pt modelId="{F71732D2-6BF0-4C00-AB49-811410C2A85E}" type="sibTrans" cxnId="{1274DE50-7FE8-46AC-BE2F-C94F34D30B24}">
      <dgm:prSet/>
      <dgm:spPr/>
      <dgm:t>
        <a:bodyPr/>
        <a:lstStyle/>
        <a:p>
          <a:endParaRPr lang="pt-BR" sz="2000"/>
        </a:p>
      </dgm:t>
    </dgm:pt>
    <dgm:pt modelId="{20081F58-8BB0-49FA-869C-CD1F4C80FA2A}">
      <dgm:prSet phldrT="[Texto]" custT="1"/>
      <dgm:spPr/>
      <dgm:t>
        <a:bodyPr/>
        <a:lstStyle/>
        <a:p>
          <a:r>
            <a:rPr lang="pt-BR" sz="2000" dirty="0" smtClean="0"/>
            <a:t>Anexar arquivo no formato “.</a:t>
          </a:r>
          <a:r>
            <a:rPr lang="pt-BR" sz="2000" dirty="0" err="1" smtClean="0"/>
            <a:t>txt</a:t>
          </a:r>
          <a:r>
            <a:rPr lang="pt-BR" sz="2000" dirty="0" smtClean="0"/>
            <a:t>”</a:t>
          </a:r>
          <a:endParaRPr lang="pt-BR" sz="2000" dirty="0"/>
        </a:p>
      </dgm:t>
    </dgm:pt>
    <dgm:pt modelId="{05C494EF-FE8E-4B35-A3AA-E64B1F99560C}" type="parTrans" cxnId="{8F116A58-C28B-4652-B1D1-368E2AD74802}">
      <dgm:prSet/>
      <dgm:spPr/>
      <dgm:t>
        <a:bodyPr/>
        <a:lstStyle/>
        <a:p>
          <a:endParaRPr lang="pt-BR" sz="2000"/>
        </a:p>
      </dgm:t>
    </dgm:pt>
    <dgm:pt modelId="{6DBDDE87-A3C1-48E8-82B3-7D75F7EFABE8}" type="sibTrans" cxnId="{8F116A58-C28B-4652-B1D1-368E2AD74802}">
      <dgm:prSet/>
      <dgm:spPr/>
      <dgm:t>
        <a:bodyPr/>
        <a:lstStyle/>
        <a:p>
          <a:endParaRPr lang="pt-BR" sz="2000"/>
        </a:p>
      </dgm:t>
    </dgm:pt>
    <dgm:pt modelId="{82CC0F95-D68C-41CB-8E9B-F908F67904FD}" type="pres">
      <dgm:prSet presAssocID="{428D47CD-96D5-40B3-85A1-B697A09770C1}" presName="outerComposite" presStyleCnt="0">
        <dgm:presLayoutVars>
          <dgm:chMax val="5"/>
          <dgm:dir/>
          <dgm:resizeHandles val="exact"/>
        </dgm:presLayoutVars>
      </dgm:prSet>
      <dgm:spPr/>
    </dgm:pt>
    <dgm:pt modelId="{24959FF1-38C5-4D2F-9A4A-85E378451BAB}" type="pres">
      <dgm:prSet presAssocID="{428D47CD-96D5-40B3-85A1-B697A09770C1}" presName="dummyMaxCanvas" presStyleCnt="0">
        <dgm:presLayoutVars/>
      </dgm:prSet>
      <dgm:spPr/>
    </dgm:pt>
    <dgm:pt modelId="{CB6C2507-CE51-48B8-B1A9-23FAA42C3A8D}" type="pres">
      <dgm:prSet presAssocID="{428D47CD-96D5-40B3-85A1-B697A09770C1}" presName="FourNodes_1" presStyleLbl="node1" presStyleIdx="0" presStyleCnt="4">
        <dgm:presLayoutVars>
          <dgm:bulletEnabled val="1"/>
        </dgm:presLayoutVars>
      </dgm:prSet>
      <dgm:spPr/>
      <dgm:t>
        <a:bodyPr/>
        <a:lstStyle/>
        <a:p>
          <a:endParaRPr lang="pt-BR"/>
        </a:p>
      </dgm:t>
    </dgm:pt>
    <dgm:pt modelId="{FE6BE510-E5B9-420E-85BE-449179138B36}" type="pres">
      <dgm:prSet presAssocID="{428D47CD-96D5-40B3-85A1-B697A09770C1}" presName="FourNodes_2" presStyleLbl="node1" presStyleIdx="1" presStyleCnt="4">
        <dgm:presLayoutVars>
          <dgm:bulletEnabled val="1"/>
        </dgm:presLayoutVars>
      </dgm:prSet>
      <dgm:spPr/>
      <dgm:t>
        <a:bodyPr/>
        <a:lstStyle/>
        <a:p>
          <a:endParaRPr lang="pt-BR"/>
        </a:p>
      </dgm:t>
    </dgm:pt>
    <dgm:pt modelId="{F821D059-BDDA-4385-A577-53A970F4DFF9}" type="pres">
      <dgm:prSet presAssocID="{428D47CD-96D5-40B3-85A1-B697A09770C1}" presName="FourNodes_3" presStyleLbl="node1" presStyleIdx="2" presStyleCnt="4">
        <dgm:presLayoutVars>
          <dgm:bulletEnabled val="1"/>
        </dgm:presLayoutVars>
      </dgm:prSet>
      <dgm:spPr/>
      <dgm:t>
        <a:bodyPr/>
        <a:lstStyle/>
        <a:p>
          <a:endParaRPr lang="pt-BR"/>
        </a:p>
      </dgm:t>
    </dgm:pt>
    <dgm:pt modelId="{420BFD04-A447-4A7D-9E78-1B29652C8412}" type="pres">
      <dgm:prSet presAssocID="{428D47CD-96D5-40B3-85A1-B697A09770C1}" presName="FourNodes_4" presStyleLbl="node1" presStyleIdx="3" presStyleCnt="4">
        <dgm:presLayoutVars>
          <dgm:bulletEnabled val="1"/>
        </dgm:presLayoutVars>
      </dgm:prSet>
      <dgm:spPr/>
      <dgm:t>
        <a:bodyPr/>
        <a:lstStyle/>
        <a:p>
          <a:endParaRPr lang="pt-BR"/>
        </a:p>
      </dgm:t>
    </dgm:pt>
    <dgm:pt modelId="{60DE72EA-FA9B-4AB4-8E02-E3BF41EE6DDA}" type="pres">
      <dgm:prSet presAssocID="{428D47CD-96D5-40B3-85A1-B697A09770C1}" presName="FourConn_1-2" presStyleLbl="fgAccFollowNode1" presStyleIdx="0" presStyleCnt="3">
        <dgm:presLayoutVars>
          <dgm:bulletEnabled val="1"/>
        </dgm:presLayoutVars>
      </dgm:prSet>
      <dgm:spPr/>
      <dgm:t>
        <a:bodyPr/>
        <a:lstStyle/>
        <a:p>
          <a:endParaRPr lang="pt-BR"/>
        </a:p>
      </dgm:t>
    </dgm:pt>
    <dgm:pt modelId="{5A0421AA-A35D-4BA9-9CB4-69151633BE66}" type="pres">
      <dgm:prSet presAssocID="{428D47CD-96D5-40B3-85A1-B697A09770C1}" presName="FourConn_2-3" presStyleLbl="fgAccFollowNode1" presStyleIdx="1" presStyleCnt="3">
        <dgm:presLayoutVars>
          <dgm:bulletEnabled val="1"/>
        </dgm:presLayoutVars>
      </dgm:prSet>
      <dgm:spPr/>
      <dgm:t>
        <a:bodyPr/>
        <a:lstStyle/>
        <a:p>
          <a:endParaRPr lang="pt-BR"/>
        </a:p>
      </dgm:t>
    </dgm:pt>
    <dgm:pt modelId="{637B5F9D-B10C-426B-8DDC-8996E72D7F26}" type="pres">
      <dgm:prSet presAssocID="{428D47CD-96D5-40B3-85A1-B697A09770C1}" presName="FourConn_3-4" presStyleLbl="fgAccFollowNode1" presStyleIdx="2" presStyleCnt="3">
        <dgm:presLayoutVars>
          <dgm:bulletEnabled val="1"/>
        </dgm:presLayoutVars>
      </dgm:prSet>
      <dgm:spPr/>
      <dgm:t>
        <a:bodyPr/>
        <a:lstStyle/>
        <a:p>
          <a:endParaRPr lang="pt-BR"/>
        </a:p>
      </dgm:t>
    </dgm:pt>
    <dgm:pt modelId="{8C5C775A-9ABB-43D4-BE56-7ED4E981E6F7}" type="pres">
      <dgm:prSet presAssocID="{428D47CD-96D5-40B3-85A1-B697A09770C1}" presName="FourNodes_1_text" presStyleLbl="node1" presStyleIdx="3" presStyleCnt="4">
        <dgm:presLayoutVars>
          <dgm:bulletEnabled val="1"/>
        </dgm:presLayoutVars>
      </dgm:prSet>
      <dgm:spPr/>
      <dgm:t>
        <a:bodyPr/>
        <a:lstStyle/>
        <a:p>
          <a:endParaRPr lang="pt-BR"/>
        </a:p>
      </dgm:t>
    </dgm:pt>
    <dgm:pt modelId="{1D160B98-3AB2-40A3-B9EC-E4507D4B4716}" type="pres">
      <dgm:prSet presAssocID="{428D47CD-96D5-40B3-85A1-B697A09770C1}" presName="FourNodes_2_text" presStyleLbl="node1" presStyleIdx="3" presStyleCnt="4">
        <dgm:presLayoutVars>
          <dgm:bulletEnabled val="1"/>
        </dgm:presLayoutVars>
      </dgm:prSet>
      <dgm:spPr/>
      <dgm:t>
        <a:bodyPr/>
        <a:lstStyle/>
        <a:p>
          <a:endParaRPr lang="pt-BR"/>
        </a:p>
      </dgm:t>
    </dgm:pt>
    <dgm:pt modelId="{43E88A37-3FC6-4EA4-A045-A6ACCF88AEE9}" type="pres">
      <dgm:prSet presAssocID="{428D47CD-96D5-40B3-85A1-B697A09770C1}" presName="FourNodes_3_text" presStyleLbl="node1" presStyleIdx="3" presStyleCnt="4">
        <dgm:presLayoutVars>
          <dgm:bulletEnabled val="1"/>
        </dgm:presLayoutVars>
      </dgm:prSet>
      <dgm:spPr/>
      <dgm:t>
        <a:bodyPr/>
        <a:lstStyle/>
        <a:p>
          <a:endParaRPr lang="pt-BR"/>
        </a:p>
      </dgm:t>
    </dgm:pt>
    <dgm:pt modelId="{B8060916-247B-47E6-A762-82814F356F45}" type="pres">
      <dgm:prSet presAssocID="{428D47CD-96D5-40B3-85A1-B697A09770C1}" presName="FourNodes_4_text" presStyleLbl="node1" presStyleIdx="3" presStyleCnt="4">
        <dgm:presLayoutVars>
          <dgm:bulletEnabled val="1"/>
        </dgm:presLayoutVars>
      </dgm:prSet>
      <dgm:spPr/>
      <dgm:t>
        <a:bodyPr/>
        <a:lstStyle/>
        <a:p>
          <a:endParaRPr lang="pt-BR"/>
        </a:p>
      </dgm:t>
    </dgm:pt>
  </dgm:ptLst>
  <dgm:cxnLst>
    <dgm:cxn modelId="{4D5A6FDC-8CD1-40EA-84D1-65A519595A5A}" srcId="{428D47CD-96D5-40B3-85A1-B697A09770C1}" destId="{15CC72DC-745F-40ED-9048-E85C3B7F5E78}" srcOrd="1" destOrd="0" parTransId="{0F5D0ADD-6E32-491E-BAAF-23FAD4104517}" sibTransId="{161970A4-7613-405C-895A-3EBC3D23934D}"/>
    <dgm:cxn modelId="{47184A12-FDBE-46EF-9F70-F4018730D39E}" type="presOf" srcId="{428D47CD-96D5-40B3-85A1-B697A09770C1}" destId="{82CC0F95-D68C-41CB-8E9B-F908F67904FD}" srcOrd="0" destOrd="0" presId="urn:microsoft.com/office/officeart/2005/8/layout/vProcess5"/>
    <dgm:cxn modelId="{B6286C8B-7934-4607-89FF-075EBA24E74D}" type="presOf" srcId="{F71732D2-6BF0-4C00-AB49-811410C2A85E}" destId="{637B5F9D-B10C-426B-8DDC-8996E72D7F26}" srcOrd="0" destOrd="0" presId="urn:microsoft.com/office/officeart/2005/8/layout/vProcess5"/>
    <dgm:cxn modelId="{8F116A58-C28B-4652-B1D1-368E2AD74802}" srcId="{428D47CD-96D5-40B3-85A1-B697A09770C1}" destId="{20081F58-8BB0-49FA-869C-CD1F4C80FA2A}" srcOrd="3" destOrd="0" parTransId="{05C494EF-FE8E-4B35-A3AA-E64B1F99560C}" sibTransId="{6DBDDE87-A3C1-48E8-82B3-7D75F7EFABE8}"/>
    <dgm:cxn modelId="{F1FF9914-7A5B-4AF2-82AC-B83951E2D8DA}" type="presOf" srcId="{15CC72DC-745F-40ED-9048-E85C3B7F5E78}" destId="{1D160B98-3AB2-40A3-B9EC-E4507D4B4716}" srcOrd="1" destOrd="0" presId="urn:microsoft.com/office/officeart/2005/8/layout/vProcess5"/>
    <dgm:cxn modelId="{6303A52F-B3A5-482F-A039-522BBF6C16EC}" type="presOf" srcId="{9D075095-A504-4EBD-AA22-C55CE5B975A0}" destId="{F821D059-BDDA-4385-A577-53A970F4DFF9}" srcOrd="0" destOrd="0" presId="urn:microsoft.com/office/officeart/2005/8/layout/vProcess5"/>
    <dgm:cxn modelId="{DABFB23F-A597-45B5-A1FF-5801D38A1C08}" type="presOf" srcId="{9D075095-A504-4EBD-AA22-C55CE5B975A0}" destId="{43E88A37-3FC6-4EA4-A045-A6ACCF88AEE9}" srcOrd="1" destOrd="0" presId="urn:microsoft.com/office/officeart/2005/8/layout/vProcess5"/>
    <dgm:cxn modelId="{ED5B03E0-92DB-41C4-814C-D571062AEE40}" srcId="{428D47CD-96D5-40B3-85A1-B697A09770C1}" destId="{8F8A79B0-5B43-457F-934A-969317267F24}" srcOrd="0" destOrd="0" parTransId="{3901B9F4-DF36-4C7E-A061-007A46F23178}" sibTransId="{092FEAC8-C0C6-450B-B0DE-74C724521CFC}"/>
    <dgm:cxn modelId="{EE85D811-F613-4A9F-9EFD-9D64CDE895C8}" type="presOf" srcId="{8F8A79B0-5B43-457F-934A-969317267F24}" destId="{CB6C2507-CE51-48B8-B1A9-23FAA42C3A8D}" srcOrd="0" destOrd="0" presId="urn:microsoft.com/office/officeart/2005/8/layout/vProcess5"/>
    <dgm:cxn modelId="{326E347F-A818-4AC3-B7AA-5BD23AD61165}" type="presOf" srcId="{092FEAC8-C0C6-450B-B0DE-74C724521CFC}" destId="{60DE72EA-FA9B-4AB4-8E02-E3BF41EE6DDA}" srcOrd="0" destOrd="0" presId="urn:microsoft.com/office/officeart/2005/8/layout/vProcess5"/>
    <dgm:cxn modelId="{FA0CDADB-EBBA-44B4-8C67-D859B69C8175}" type="presOf" srcId="{15CC72DC-745F-40ED-9048-E85C3B7F5E78}" destId="{FE6BE510-E5B9-420E-85BE-449179138B36}" srcOrd="0" destOrd="0" presId="urn:microsoft.com/office/officeart/2005/8/layout/vProcess5"/>
    <dgm:cxn modelId="{A306FC31-AFF8-40D0-BE54-B36888FE3E90}" type="presOf" srcId="{20081F58-8BB0-49FA-869C-CD1F4C80FA2A}" destId="{B8060916-247B-47E6-A762-82814F356F45}" srcOrd="1" destOrd="0" presId="urn:microsoft.com/office/officeart/2005/8/layout/vProcess5"/>
    <dgm:cxn modelId="{33B5242D-0AEA-4D5F-8B4E-0F781EFAA2EB}" type="presOf" srcId="{20081F58-8BB0-49FA-869C-CD1F4C80FA2A}" destId="{420BFD04-A447-4A7D-9E78-1B29652C8412}" srcOrd="0" destOrd="0" presId="urn:microsoft.com/office/officeart/2005/8/layout/vProcess5"/>
    <dgm:cxn modelId="{B4287907-F8B6-46C3-9D6F-56B4681E27FE}" type="presOf" srcId="{8F8A79B0-5B43-457F-934A-969317267F24}" destId="{8C5C775A-9ABB-43D4-BE56-7ED4E981E6F7}" srcOrd="1" destOrd="0" presId="urn:microsoft.com/office/officeart/2005/8/layout/vProcess5"/>
    <dgm:cxn modelId="{E1528815-6CD0-412C-A135-C530191AA0AE}" type="presOf" srcId="{161970A4-7613-405C-895A-3EBC3D23934D}" destId="{5A0421AA-A35D-4BA9-9CB4-69151633BE66}" srcOrd="0" destOrd="0" presId="urn:microsoft.com/office/officeart/2005/8/layout/vProcess5"/>
    <dgm:cxn modelId="{1274DE50-7FE8-46AC-BE2F-C94F34D30B24}" srcId="{428D47CD-96D5-40B3-85A1-B697A09770C1}" destId="{9D075095-A504-4EBD-AA22-C55CE5B975A0}" srcOrd="2" destOrd="0" parTransId="{42710F45-E740-452A-9F66-77F1F889AFAE}" sibTransId="{F71732D2-6BF0-4C00-AB49-811410C2A85E}"/>
    <dgm:cxn modelId="{515DBD92-48CD-410C-B974-C3B4E5A8162E}" type="presParOf" srcId="{82CC0F95-D68C-41CB-8E9B-F908F67904FD}" destId="{24959FF1-38C5-4D2F-9A4A-85E378451BAB}" srcOrd="0" destOrd="0" presId="urn:microsoft.com/office/officeart/2005/8/layout/vProcess5"/>
    <dgm:cxn modelId="{B2C2F607-4FC1-498B-8C44-299D55CB987F}" type="presParOf" srcId="{82CC0F95-D68C-41CB-8E9B-F908F67904FD}" destId="{CB6C2507-CE51-48B8-B1A9-23FAA42C3A8D}" srcOrd="1" destOrd="0" presId="urn:microsoft.com/office/officeart/2005/8/layout/vProcess5"/>
    <dgm:cxn modelId="{AE6B0734-3731-48D4-9392-9BAE37A6C36D}" type="presParOf" srcId="{82CC0F95-D68C-41CB-8E9B-F908F67904FD}" destId="{FE6BE510-E5B9-420E-85BE-449179138B36}" srcOrd="2" destOrd="0" presId="urn:microsoft.com/office/officeart/2005/8/layout/vProcess5"/>
    <dgm:cxn modelId="{3D981597-1974-4EB3-BAB8-DE5774BFFC03}" type="presParOf" srcId="{82CC0F95-D68C-41CB-8E9B-F908F67904FD}" destId="{F821D059-BDDA-4385-A577-53A970F4DFF9}" srcOrd="3" destOrd="0" presId="urn:microsoft.com/office/officeart/2005/8/layout/vProcess5"/>
    <dgm:cxn modelId="{7162BF08-1AEB-446A-8496-E02A672B529E}" type="presParOf" srcId="{82CC0F95-D68C-41CB-8E9B-F908F67904FD}" destId="{420BFD04-A447-4A7D-9E78-1B29652C8412}" srcOrd="4" destOrd="0" presId="urn:microsoft.com/office/officeart/2005/8/layout/vProcess5"/>
    <dgm:cxn modelId="{8477D609-951A-410E-B012-B1FE856C5E35}" type="presParOf" srcId="{82CC0F95-D68C-41CB-8E9B-F908F67904FD}" destId="{60DE72EA-FA9B-4AB4-8E02-E3BF41EE6DDA}" srcOrd="5" destOrd="0" presId="urn:microsoft.com/office/officeart/2005/8/layout/vProcess5"/>
    <dgm:cxn modelId="{9E24DE43-6BC3-4F7A-9729-CD59B10CB76A}" type="presParOf" srcId="{82CC0F95-D68C-41CB-8E9B-F908F67904FD}" destId="{5A0421AA-A35D-4BA9-9CB4-69151633BE66}" srcOrd="6" destOrd="0" presId="urn:microsoft.com/office/officeart/2005/8/layout/vProcess5"/>
    <dgm:cxn modelId="{4309978E-C7DE-4950-95B2-1B0765466348}" type="presParOf" srcId="{82CC0F95-D68C-41CB-8E9B-F908F67904FD}" destId="{637B5F9D-B10C-426B-8DDC-8996E72D7F26}" srcOrd="7" destOrd="0" presId="urn:microsoft.com/office/officeart/2005/8/layout/vProcess5"/>
    <dgm:cxn modelId="{A0BFE350-2C7E-45A9-9250-F6CF6026740D}" type="presParOf" srcId="{82CC0F95-D68C-41CB-8E9B-F908F67904FD}" destId="{8C5C775A-9ABB-43D4-BE56-7ED4E981E6F7}" srcOrd="8" destOrd="0" presId="urn:microsoft.com/office/officeart/2005/8/layout/vProcess5"/>
    <dgm:cxn modelId="{5C942D5A-5375-4412-A3CD-1A0F4E947C66}" type="presParOf" srcId="{82CC0F95-D68C-41CB-8E9B-F908F67904FD}" destId="{1D160B98-3AB2-40A3-B9EC-E4507D4B4716}" srcOrd="9" destOrd="0" presId="urn:microsoft.com/office/officeart/2005/8/layout/vProcess5"/>
    <dgm:cxn modelId="{897C01F0-B48B-48AB-A07A-944D1BE31B46}" type="presParOf" srcId="{82CC0F95-D68C-41CB-8E9B-F908F67904FD}" destId="{43E88A37-3FC6-4EA4-A045-A6ACCF88AEE9}" srcOrd="10" destOrd="0" presId="urn:microsoft.com/office/officeart/2005/8/layout/vProcess5"/>
    <dgm:cxn modelId="{6FD7FAE9-748C-4EB2-A85C-7F58551941F2}" type="presParOf" srcId="{82CC0F95-D68C-41CB-8E9B-F908F67904FD}" destId="{B8060916-247B-47E6-A762-82814F356F4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D47CD-96D5-40B3-85A1-B697A09770C1}" type="doc">
      <dgm:prSet loTypeId="urn:microsoft.com/office/officeart/2005/8/layout/vProcess5" loCatId="process" qsTypeId="urn:microsoft.com/office/officeart/2005/8/quickstyle/simple4" qsCatId="simple" csTypeId="urn:microsoft.com/office/officeart/2005/8/colors/accent1_2#11" csCatId="accent1" phldr="1"/>
      <dgm:spPr/>
    </dgm:pt>
    <dgm:pt modelId="{8F8A79B0-5B43-457F-934A-969317267F24}">
      <dgm:prSet phldrT="[Texto]" custT="1"/>
      <dgm:spPr/>
      <dgm:t>
        <a:bodyPr/>
        <a:lstStyle/>
        <a:p>
          <a:r>
            <a:rPr lang="pt-BR" sz="2000" dirty="0" smtClean="0"/>
            <a:t>Caixa de Entrada do Conectividade Social</a:t>
          </a:r>
        </a:p>
      </dgm:t>
    </dgm:pt>
    <dgm:pt modelId="{3901B9F4-DF36-4C7E-A061-007A46F23178}" type="parTrans" cxnId="{ED5B03E0-92DB-41C4-814C-D571062AEE40}">
      <dgm:prSet/>
      <dgm:spPr/>
      <dgm:t>
        <a:bodyPr/>
        <a:lstStyle/>
        <a:p>
          <a:endParaRPr lang="pt-BR" sz="2000"/>
        </a:p>
      </dgm:t>
    </dgm:pt>
    <dgm:pt modelId="{092FEAC8-C0C6-450B-B0DE-74C724521CFC}" type="sibTrans" cxnId="{ED5B03E0-92DB-41C4-814C-D571062AEE40}">
      <dgm:prSet/>
      <dgm:spPr/>
      <dgm:t>
        <a:bodyPr/>
        <a:lstStyle/>
        <a:p>
          <a:endParaRPr lang="pt-BR" sz="2000"/>
        </a:p>
      </dgm:t>
    </dgm:pt>
    <dgm:pt modelId="{15CC72DC-745F-40ED-9048-E85C3B7F5E78}">
      <dgm:prSet phldrT="[Texto]" custT="1"/>
      <dgm:spPr/>
      <dgm:t>
        <a:bodyPr/>
        <a:lstStyle/>
        <a:p>
          <a:r>
            <a:rPr lang="pt-BR" sz="2000" dirty="0" smtClean="0"/>
            <a:t>Selecione no Filtro a opção Arquivo Cadastro NIS</a:t>
          </a:r>
          <a:endParaRPr lang="pt-BR" sz="2000" dirty="0"/>
        </a:p>
      </dgm:t>
    </dgm:pt>
    <dgm:pt modelId="{0F5D0ADD-6E32-491E-BAAF-23FAD4104517}" type="parTrans" cxnId="{4D5A6FDC-8CD1-40EA-84D1-65A519595A5A}">
      <dgm:prSet/>
      <dgm:spPr/>
      <dgm:t>
        <a:bodyPr/>
        <a:lstStyle/>
        <a:p>
          <a:endParaRPr lang="pt-BR" sz="2000"/>
        </a:p>
      </dgm:t>
    </dgm:pt>
    <dgm:pt modelId="{161970A4-7613-405C-895A-3EBC3D23934D}" type="sibTrans" cxnId="{4D5A6FDC-8CD1-40EA-84D1-65A519595A5A}">
      <dgm:prSet/>
      <dgm:spPr/>
      <dgm:t>
        <a:bodyPr/>
        <a:lstStyle/>
        <a:p>
          <a:endParaRPr lang="pt-BR" sz="2000"/>
        </a:p>
      </dgm:t>
    </dgm:pt>
    <dgm:pt modelId="{82CC0F95-D68C-41CB-8E9B-F908F67904FD}" type="pres">
      <dgm:prSet presAssocID="{428D47CD-96D5-40B3-85A1-B697A09770C1}" presName="outerComposite" presStyleCnt="0">
        <dgm:presLayoutVars>
          <dgm:chMax val="5"/>
          <dgm:dir/>
          <dgm:resizeHandles val="exact"/>
        </dgm:presLayoutVars>
      </dgm:prSet>
      <dgm:spPr/>
    </dgm:pt>
    <dgm:pt modelId="{24959FF1-38C5-4D2F-9A4A-85E378451BAB}" type="pres">
      <dgm:prSet presAssocID="{428D47CD-96D5-40B3-85A1-B697A09770C1}" presName="dummyMaxCanvas" presStyleCnt="0">
        <dgm:presLayoutVars/>
      </dgm:prSet>
      <dgm:spPr/>
    </dgm:pt>
    <dgm:pt modelId="{FE721236-B4CB-404F-8E42-5BCACA0E5966}" type="pres">
      <dgm:prSet presAssocID="{428D47CD-96D5-40B3-85A1-B697A09770C1}" presName="TwoNodes_1" presStyleLbl="node1" presStyleIdx="0" presStyleCnt="2">
        <dgm:presLayoutVars>
          <dgm:bulletEnabled val="1"/>
        </dgm:presLayoutVars>
      </dgm:prSet>
      <dgm:spPr/>
      <dgm:t>
        <a:bodyPr/>
        <a:lstStyle/>
        <a:p>
          <a:endParaRPr lang="pt-BR"/>
        </a:p>
      </dgm:t>
    </dgm:pt>
    <dgm:pt modelId="{D45E7879-021C-4C8C-BBEA-8BCBF4518370}" type="pres">
      <dgm:prSet presAssocID="{428D47CD-96D5-40B3-85A1-B697A09770C1}" presName="TwoNodes_2" presStyleLbl="node1" presStyleIdx="1" presStyleCnt="2">
        <dgm:presLayoutVars>
          <dgm:bulletEnabled val="1"/>
        </dgm:presLayoutVars>
      </dgm:prSet>
      <dgm:spPr/>
      <dgm:t>
        <a:bodyPr/>
        <a:lstStyle/>
        <a:p>
          <a:endParaRPr lang="pt-BR"/>
        </a:p>
      </dgm:t>
    </dgm:pt>
    <dgm:pt modelId="{BDC03AF5-6F51-4E89-8C0D-E37DFFE24BE7}" type="pres">
      <dgm:prSet presAssocID="{428D47CD-96D5-40B3-85A1-B697A09770C1}" presName="TwoConn_1-2" presStyleLbl="fgAccFollowNode1" presStyleIdx="0" presStyleCnt="1">
        <dgm:presLayoutVars>
          <dgm:bulletEnabled val="1"/>
        </dgm:presLayoutVars>
      </dgm:prSet>
      <dgm:spPr/>
      <dgm:t>
        <a:bodyPr/>
        <a:lstStyle/>
        <a:p>
          <a:endParaRPr lang="pt-BR"/>
        </a:p>
      </dgm:t>
    </dgm:pt>
    <dgm:pt modelId="{10673C6A-B306-45A5-8E35-C661A1673E60}" type="pres">
      <dgm:prSet presAssocID="{428D47CD-96D5-40B3-85A1-B697A09770C1}" presName="TwoNodes_1_text" presStyleLbl="node1" presStyleIdx="1" presStyleCnt="2">
        <dgm:presLayoutVars>
          <dgm:bulletEnabled val="1"/>
        </dgm:presLayoutVars>
      </dgm:prSet>
      <dgm:spPr/>
      <dgm:t>
        <a:bodyPr/>
        <a:lstStyle/>
        <a:p>
          <a:endParaRPr lang="pt-BR"/>
        </a:p>
      </dgm:t>
    </dgm:pt>
    <dgm:pt modelId="{CEB80A90-898E-45B9-BF4E-0E4AE7B140A7}" type="pres">
      <dgm:prSet presAssocID="{428D47CD-96D5-40B3-85A1-B697A09770C1}" presName="TwoNodes_2_text" presStyleLbl="node1" presStyleIdx="1" presStyleCnt="2">
        <dgm:presLayoutVars>
          <dgm:bulletEnabled val="1"/>
        </dgm:presLayoutVars>
      </dgm:prSet>
      <dgm:spPr/>
      <dgm:t>
        <a:bodyPr/>
        <a:lstStyle/>
        <a:p>
          <a:endParaRPr lang="pt-BR"/>
        </a:p>
      </dgm:t>
    </dgm:pt>
  </dgm:ptLst>
  <dgm:cxnLst>
    <dgm:cxn modelId="{ED5B03E0-92DB-41C4-814C-D571062AEE40}" srcId="{428D47CD-96D5-40B3-85A1-B697A09770C1}" destId="{8F8A79B0-5B43-457F-934A-969317267F24}" srcOrd="0" destOrd="0" parTransId="{3901B9F4-DF36-4C7E-A061-007A46F23178}" sibTransId="{092FEAC8-C0C6-450B-B0DE-74C724521CFC}"/>
    <dgm:cxn modelId="{4D5A6FDC-8CD1-40EA-84D1-65A519595A5A}" srcId="{428D47CD-96D5-40B3-85A1-B697A09770C1}" destId="{15CC72DC-745F-40ED-9048-E85C3B7F5E78}" srcOrd="1" destOrd="0" parTransId="{0F5D0ADD-6E32-491E-BAAF-23FAD4104517}" sibTransId="{161970A4-7613-405C-895A-3EBC3D23934D}"/>
    <dgm:cxn modelId="{9F6F5718-6577-496F-85DC-A2743D9C6F0B}" type="presOf" srcId="{8F8A79B0-5B43-457F-934A-969317267F24}" destId="{10673C6A-B306-45A5-8E35-C661A1673E60}" srcOrd="1" destOrd="0" presId="urn:microsoft.com/office/officeart/2005/8/layout/vProcess5"/>
    <dgm:cxn modelId="{84FF2D1F-4002-47B1-A6CE-F36F4C7D398F}" type="presOf" srcId="{092FEAC8-C0C6-450B-B0DE-74C724521CFC}" destId="{BDC03AF5-6F51-4E89-8C0D-E37DFFE24BE7}" srcOrd="0" destOrd="0" presId="urn:microsoft.com/office/officeart/2005/8/layout/vProcess5"/>
    <dgm:cxn modelId="{876422FF-CE25-478E-94D5-60A4CD4C9510}" type="presOf" srcId="{428D47CD-96D5-40B3-85A1-B697A09770C1}" destId="{82CC0F95-D68C-41CB-8E9B-F908F67904FD}" srcOrd="0" destOrd="0" presId="urn:microsoft.com/office/officeart/2005/8/layout/vProcess5"/>
    <dgm:cxn modelId="{F162801D-B8C3-4FDC-8048-04082999C06C}" type="presOf" srcId="{15CC72DC-745F-40ED-9048-E85C3B7F5E78}" destId="{D45E7879-021C-4C8C-BBEA-8BCBF4518370}" srcOrd="0" destOrd="0" presId="urn:microsoft.com/office/officeart/2005/8/layout/vProcess5"/>
    <dgm:cxn modelId="{77D4973A-ADD5-4F48-B2DD-6C52723D7956}" type="presOf" srcId="{8F8A79B0-5B43-457F-934A-969317267F24}" destId="{FE721236-B4CB-404F-8E42-5BCACA0E5966}" srcOrd="0" destOrd="0" presId="urn:microsoft.com/office/officeart/2005/8/layout/vProcess5"/>
    <dgm:cxn modelId="{9582E8E9-8174-42C6-8F79-E01C5ABEF310}" type="presOf" srcId="{15CC72DC-745F-40ED-9048-E85C3B7F5E78}" destId="{CEB80A90-898E-45B9-BF4E-0E4AE7B140A7}" srcOrd="1" destOrd="0" presId="urn:microsoft.com/office/officeart/2005/8/layout/vProcess5"/>
    <dgm:cxn modelId="{437EF27F-A007-4043-B937-FD20E12C31AC}" type="presParOf" srcId="{82CC0F95-D68C-41CB-8E9B-F908F67904FD}" destId="{24959FF1-38C5-4D2F-9A4A-85E378451BAB}" srcOrd="0" destOrd="0" presId="urn:microsoft.com/office/officeart/2005/8/layout/vProcess5"/>
    <dgm:cxn modelId="{0940A529-1CD5-48C3-9A0E-A0DD88F67A03}" type="presParOf" srcId="{82CC0F95-D68C-41CB-8E9B-F908F67904FD}" destId="{FE721236-B4CB-404F-8E42-5BCACA0E5966}" srcOrd="1" destOrd="0" presId="urn:microsoft.com/office/officeart/2005/8/layout/vProcess5"/>
    <dgm:cxn modelId="{8F227D38-DC99-49B4-93DB-8B7E04F4A6D6}" type="presParOf" srcId="{82CC0F95-D68C-41CB-8E9B-F908F67904FD}" destId="{D45E7879-021C-4C8C-BBEA-8BCBF4518370}" srcOrd="2" destOrd="0" presId="urn:microsoft.com/office/officeart/2005/8/layout/vProcess5"/>
    <dgm:cxn modelId="{B4FEAE07-97B5-4E58-8525-36128ABBC027}" type="presParOf" srcId="{82CC0F95-D68C-41CB-8E9B-F908F67904FD}" destId="{BDC03AF5-6F51-4E89-8C0D-E37DFFE24BE7}" srcOrd="3" destOrd="0" presId="urn:microsoft.com/office/officeart/2005/8/layout/vProcess5"/>
    <dgm:cxn modelId="{909167F5-9D75-4A13-AF7E-8E0148F756A5}" type="presParOf" srcId="{82CC0F95-D68C-41CB-8E9B-F908F67904FD}" destId="{10673C6A-B306-45A5-8E35-C661A1673E60}" srcOrd="4" destOrd="0" presId="urn:microsoft.com/office/officeart/2005/8/layout/vProcess5"/>
    <dgm:cxn modelId="{9C0177D7-A585-4EC6-8ED5-9BFEE0209060}" type="presParOf" srcId="{82CC0F95-D68C-41CB-8E9B-F908F67904FD}" destId="{CEB80A90-898E-45B9-BF4E-0E4AE7B140A7}"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p:spPr>
        <p:txBody>
          <a:bodyPr wrap="none" anchor="ctr"/>
          <a:lstStyle/>
          <a:p>
            <a:pPr eaLnBrk="0" hangingPunct="0">
              <a:buClr>
                <a:srgbClr val="000000"/>
              </a:buClr>
              <a:buSzPct val="100000"/>
              <a:buFont typeface="Times New Roman" panose="02020603050405020304" pitchFamily="18" charset="0"/>
              <a:buNone/>
              <a:defRPr/>
            </a:pPr>
            <a:endParaRPr lang="pt-BR" altLang="pt-BR">
              <a:latin typeface="Arial" panose="020B0604020202020204" pitchFamily="34" charset="0"/>
              <a:cs typeface="+mn-cs"/>
            </a:endParaRPr>
          </a:p>
        </p:txBody>
      </p:sp>
      <p:sp>
        <p:nvSpPr>
          <p:cNvPr id="3075" name="AutoShape 2"/>
          <p:cNvSpPr>
            <a:spLocks noChangeArrowheads="1"/>
          </p:cNvSpPr>
          <p:nvPr/>
        </p:nvSpPr>
        <p:spPr bwMode="auto">
          <a:xfrm>
            <a:off x="0" y="0"/>
            <a:ext cx="7099300" cy="10234613"/>
          </a:xfrm>
          <a:prstGeom prst="roundRect">
            <a:avLst>
              <a:gd name="adj" fmla="val 19"/>
            </a:avLst>
          </a:prstGeom>
          <a:solidFill>
            <a:srgbClr val="FFFFFF"/>
          </a:solidFill>
          <a:ln>
            <a:noFill/>
          </a:ln>
          <a:effectLst/>
          <a:extLst/>
        </p:spPr>
        <p:txBody>
          <a:bodyPr wrap="none" anchor="ctr"/>
          <a:lstStyle/>
          <a:p>
            <a:pPr eaLnBrk="0" hangingPunct="0">
              <a:buClr>
                <a:srgbClr val="000000"/>
              </a:buClr>
              <a:buSzPct val="100000"/>
              <a:buFont typeface="Times New Roman" panose="02020603050405020304" pitchFamily="18" charset="0"/>
              <a:buNone/>
              <a:defRPr/>
            </a:pPr>
            <a:endParaRPr lang="pt-BR" altLang="pt-BR">
              <a:latin typeface="Arial" panose="020B0604020202020204" pitchFamily="34" charset="0"/>
              <a:cs typeface="+mn-cs"/>
            </a:endParaRPr>
          </a:p>
        </p:txBody>
      </p:sp>
      <p:sp>
        <p:nvSpPr>
          <p:cNvPr id="26628" name="Rectangle 3"/>
          <p:cNvSpPr>
            <a:spLocks noGrp="1" noRot="1" noChangeAspect="1" noChangeArrowheads="1"/>
          </p:cNvSpPr>
          <p:nvPr>
            <p:ph type="sldImg"/>
          </p:nvPr>
        </p:nvSpPr>
        <p:spPr bwMode="auto">
          <a:xfrm>
            <a:off x="1106488" y="812800"/>
            <a:ext cx="5340350" cy="4003675"/>
          </a:xfrm>
          <a:prstGeom prst="rect">
            <a:avLst/>
          </a:prstGeom>
          <a:noFill/>
          <a:ln w="9525">
            <a:noFill/>
            <a:miter lim="800000"/>
            <a:headEnd/>
            <a:tailEnd/>
          </a:ln>
        </p:spPr>
      </p:sp>
      <p:sp>
        <p:nvSpPr>
          <p:cNvPr id="2" name="Rectangle 4"/>
          <p:cNvSpPr>
            <a:spLocks noGrp="1" noChangeArrowheads="1"/>
          </p:cNvSpPr>
          <p:nvPr>
            <p:ph type="body"/>
          </p:nvPr>
        </p:nvSpPr>
        <p:spPr bwMode="auto">
          <a:xfrm>
            <a:off x="755650" y="5078413"/>
            <a:ext cx="6043613" cy="4806950"/>
          </a:xfrm>
          <a:prstGeom prst="rect">
            <a:avLst/>
          </a:prstGeom>
          <a:noFill/>
          <a:ln>
            <a:noFill/>
          </a:ln>
          <a:effectLst/>
          <a:extLst/>
        </p:spPr>
        <p:txBody>
          <a:bodyPr vert="horz" wrap="square" lIns="0" tIns="0" rIns="0" bIns="0" numCol="1" anchor="t" anchorCtr="0" compatLnSpc="1">
            <a:prstTxWarp prst="textNoShape">
              <a:avLst/>
            </a:prstTxWarp>
          </a:bodyPr>
          <a:lstStyle/>
          <a:p>
            <a:pPr lvl="0"/>
            <a:endParaRPr lang="pt-BR" altLang="pt-BR" noProof="0" smtClean="0"/>
          </a:p>
        </p:txBody>
      </p:sp>
      <p:sp>
        <p:nvSpPr>
          <p:cNvPr id="3078" name="Text Box 5"/>
          <p:cNvSpPr txBox="1">
            <a:spLocks noChangeArrowheads="1"/>
          </p:cNvSpPr>
          <p:nvPr/>
        </p:nvSpPr>
        <p:spPr bwMode="auto">
          <a:xfrm>
            <a:off x="0" y="0"/>
            <a:ext cx="3279775" cy="533400"/>
          </a:xfrm>
          <a:prstGeom prst="rect">
            <a:avLst/>
          </a:prstGeom>
          <a:noFill/>
          <a:ln>
            <a:noFill/>
          </a:ln>
          <a:effectLst/>
          <a:extLst/>
        </p:spPr>
        <p:txBody>
          <a:bodyPr wrap="none" anchor="ctr"/>
          <a:lstStyle/>
          <a:p>
            <a:pPr eaLnBrk="0" hangingPunct="0">
              <a:buClr>
                <a:srgbClr val="000000"/>
              </a:buClr>
              <a:buSzPct val="100000"/>
              <a:buFont typeface="Times New Roman" panose="02020603050405020304" pitchFamily="18" charset="0"/>
              <a:buNone/>
              <a:defRPr/>
            </a:pPr>
            <a:endParaRPr lang="pt-BR" altLang="pt-BR">
              <a:latin typeface="Arial" panose="020B0604020202020204" pitchFamily="34" charset="0"/>
              <a:cs typeface="+mn-cs"/>
            </a:endParaRPr>
          </a:p>
        </p:txBody>
      </p:sp>
      <p:sp>
        <p:nvSpPr>
          <p:cNvPr id="3079" name="Text Box 6"/>
          <p:cNvSpPr txBox="1">
            <a:spLocks noChangeArrowheads="1"/>
          </p:cNvSpPr>
          <p:nvPr/>
        </p:nvSpPr>
        <p:spPr bwMode="auto">
          <a:xfrm>
            <a:off x="4278313" y="0"/>
            <a:ext cx="3279775" cy="533400"/>
          </a:xfrm>
          <a:prstGeom prst="rect">
            <a:avLst/>
          </a:prstGeom>
          <a:noFill/>
          <a:ln>
            <a:noFill/>
          </a:ln>
          <a:effectLst/>
          <a:extLst/>
        </p:spPr>
        <p:txBody>
          <a:bodyPr wrap="none" anchor="ctr"/>
          <a:lstStyle/>
          <a:p>
            <a:pPr eaLnBrk="0" hangingPunct="0">
              <a:buClr>
                <a:srgbClr val="000000"/>
              </a:buClr>
              <a:buSzPct val="100000"/>
              <a:buFont typeface="Times New Roman" panose="02020603050405020304" pitchFamily="18" charset="0"/>
              <a:buNone/>
              <a:defRPr/>
            </a:pPr>
            <a:endParaRPr lang="pt-BR" altLang="pt-BR">
              <a:latin typeface="Arial" panose="020B0604020202020204" pitchFamily="34" charset="0"/>
              <a:cs typeface="+mn-cs"/>
            </a:endParaRPr>
          </a:p>
        </p:txBody>
      </p:sp>
      <p:sp>
        <p:nvSpPr>
          <p:cNvPr id="3080" name="Text Box 7"/>
          <p:cNvSpPr txBox="1">
            <a:spLocks noChangeArrowheads="1"/>
          </p:cNvSpPr>
          <p:nvPr/>
        </p:nvSpPr>
        <p:spPr bwMode="auto">
          <a:xfrm>
            <a:off x="0" y="10156825"/>
            <a:ext cx="3279775" cy="533400"/>
          </a:xfrm>
          <a:prstGeom prst="rect">
            <a:avLst/>
          </a:prstGeom>
          <a:noFill/>
          <a:ln>
            <a:noFill/>
          </a:ln>
          <a:effectLst/>
          <a:extLst/>
        </p:spPr>
        <p:txBody>
          <a:bodyPr wrap="none" anchor="ctr"/>
          <a:lstStyle/>
          <a:p>
            <a:pPr eaLnBrk="0" hangingPunct="0">
              <a:buClr>
                <a:srgbClr val="000000"/>
              </a:buClr>
              <a:buSzPct val="100000"/>
              <a:buFont typeface="Times New Roman" panose="02020603050405020304" pitchFamily="18" charset="0"/>
              <a:buNone/>
              <a:defRPr/>
            </a:pPr>
            <a:endParaRPr lang="pt-BR" altLang="pt-BR">
              <a:latin typeface="Arial" panose="020B0604020202020204" pitchFamily="34" charset="0"/>
              <a:cs typeface="+mn-cs"/>
            </a:endParaRPr>
          </a:p>
        </p:txBody>
      </p:sp>
      <p:sp>
        <p:nvSpPr>
          <p:cNvPr id="3" name="Rectangle 8"/>
          <p:cNvSpPr>
            <a:spLocks noGrp="1" noChangeArrowheads="1"/>
          </p:cNvSpPr>
          <p:nvPr>
            <p:ph type="sldNum"/>
          </p:nvPr>
        </p:nvSpPr>
        <p:spPr bwMode="auto">
          <a:xfrm>
            <a:off x="4278313" y="10156825"/>
            <a:ext cx="3276600" cy="530225"/>
          </a:xfrm>
          <a:prstGeom prst="rect">
            <a:avLst/>
          </a:prstGeom>
          <a:noFill/>
          <a:ln>
            <a:noFill/>
          </a:ln>
          <a:effectLst/>
          <a:extLst/>
        </p:spPr>
        <p:txBody>
          <a:bodyPr vert="horz" wrap="square" lIns="0" tIns="0" rIns="0" bIns="0" numCol="1" anchor="b" anchorCtr="0" compatLnSpc="1">
            <a:prstTxWarp prst="textNoShape">
              <a:avLst/>
            </a:prstTxWarp>
          </a:bodyPr>
          <a:lstStyle>
            <a:lvl1pPr algn="r" eaLnBrk="1" hangingPunct="0">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Segoe UI" panose="020B0502040204020203" pitchFamily="34" charset="0"/>
              </a:defRPr>
            </a:lvl1pPr>
          </a:lstStyle>
          <a:p>
            <a:pPr>
              <a:defRPr/>
            </a:pPr>
            <a:fld id="{54F03C6E-772F-4D71-9D1E-1AD3975EDCB0}" type="slidenum">
              <a:rPr lang="pt-BR" altLang="pt-BR"/>
              <a:pPr>
                <a:defRPr/>
              </a:pPr>
              <a:t>‹nº›</a:t>
            </a:fld>
            <a:endParaRPr lang="pt-BR" altLang="pt-BR"/>
          </a:p>
        </p:txBody>
      </p:sp>
    </p:spTree>
    <p:extLst>
      <p:ext uri="{BB962C8B-B14F-4D97-AF65-F5344CB8AC3E}">
        <p14:creationId xmlns:p14="http://schemas.microsoft.com/office/powerpoint/2010/main" val="405260843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57263" y="812800"/>
            <a:ext cx="5638800" cy="400367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0"/>
          </p:nvPr>
        </p:nvSpPr>
        <p:spPr/>
        <p:txBody>
          <a:bodyPr/>
          <a:lstStyle/>
          <a:p>
            <a:pPr>
              <a:defRPr/>
            </a:pPr>
            <a:fld id="{54F03C6E-772F-4D71-9D1E-1AD3975EDCB0}" type="slidenum">
              <a:rPr lang="pt-BR" altLang="pt-BR" smtClean="0"/>
              <a:pPr>
                <a:defRPr/>
              </a:pPr>
              <a:t>1</a:t>
            </a:fld>
            <a:endParaRPr lang="pt-BR" altLang="pt-BR"/>
          </a:p>
        </p:txBody>
      </p:sp>
    </p:spTree>
    <p:extLst>
      <p:ext uri="{BB962C8B-B14F-4D97-AF65-F5344CB8AC3E}">
        <p14:creationId xmlns:p14="http://schemas.microsoft.com/office/powerpoint/2010/main" val="234504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AB66A8D5-E34D-4D4B-8819-64C35376A680}" type="slidenum">
              <a:rPr lang="pt-BR" sz="1400" b="0" strike="noStrike" spc="-1">
                <a:solidFill>
                  <a:srgbClr val="000000"/>
                </a:solidFill>
                <a:uFill>
                  <a:solidFill>
                    <a:srgbClr val="FFFFFF"/>
                  </a:solidFill>
                </a:uFill>
                <a:latin typeface="Times New Roman"/>
                <a:ea typeface="Microsoft YaHei"/>
              </a:rPr>
              <a:t>22</a:t>
            </a:fld>
            <a:endParaRPr lang="pt-BR" sz="1800" b="0" strike="noStrike" spc="-1">
              <a:solidFill>
                <a:srgbClr val="000000"/>
              </a:solidFill>
              <a:uFill>
                <a:solidFill>
                  <a:srgbClr val="FFFFFF"/>
                </a:solidFill>
              </a:uFill>
              <a:latin typeface="Arial"/>
            </a:endParaRPr>
          </a:p>
        </p:txBody>
      </p:sp>
      <p:sp>
        <p:nvSpPr>
          <p:cNvPr id="318"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7044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51020E4A-CEF7-49B9-A3B5-14DC12E8B8B7}" type="slidenum">
              <a:rPr lang="pt-BR" sz="1400" b="0" strike="noStrike" spc="-1">
                <a:solidFill>
                  <a:srgbClr val="000000"/>
                </a:solidFill>
                <a:uFill>
                  <a:solidFill>
                    <a:srgbClr val="FFFFFF"/>
                  </a:solidFill>
                </a:uFill>
                <a:latin typeface="Times New Roman"/>
                <a:ea typeface="Microsoft YaHei"/>
              </a:rPr>
              <a:t>23</a:t>
            </a:fld>
            <a:endParaRPr lang="pt-BR" sz="1800" b="0" strike="noStrike" spc="-1">
              <a:solidFill>
                <a:srgbClr val="000000"/>
              </a:solidFill>
              <a:uFill>
                <a:solidFill>
                  <a:srgbClr val="FFFFFF"/>
                </a:solidFill>
              </a:uFill>
              <a:latin typeface="Arial"/>
            </a:endParaRPr>
          </a:p>
        </p:txBody>
      </p:sp>
      <p:sp>
        <p:nvSpPr>
          <p:cNvPr id="320"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1530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246305F2-5C13-475F-BA76-847FE72F4223}" type="slidenum">
              <a:rPr lang="pt-BR" sz="1400" b="0" strike="noStrike" spc="-1">
                <a:solidFill>
                  <a:srgbClr val="000000"/>
                </a:solidFill>
                <a:uFill>
                  <a:solidFill>
                    <a:srgbClr val="FFFFFF"/>
                  </a:solidFill>
                </a:uFill>
                <a:latin typeface="Times New Roman"/>
                <a:ea typeface="Microsoft YaHei"/>
              </a:rPr>
              <a:t>39</a:t>
            </a:fld>
            <a:endParaRPr lang="pt-BR" sz="1800" b="0" strike="noStrike" spc="-1">
              <a:solidFill>
                <a:srgbClr val="000000"/>
              </a:solidFill>
              <a:uFill>
                <a:solidFill>
                  <a:srgbClr val="FFFFFF"/>
                </a:solidFill>
              </a:uFill>
              <a:latin typeface="Arial"/>
            </a:endParaRPr>
          </a:p>
        </p:txBody>
      </p:sp>
      <p:sp>
        <p:nvSpPr>
          <p:cNvPr id="322" name="CustomShape 2"/>
          <p:cNvSpPr/>
          <p:nvPr/>
        </p:nvSpPr>
        <p:spPr>
          <a:xfrm>
            <a:off x="4278240" y="10156680"/>
            <a:ext cx="327888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433F24B0-1CF4-4399-9322-4A27F8CD2428}" type="slidenum">
              <a:rPr lang="pt-BR" sz="1400" b="0" strike="noStrike" spc="-1">
                <a:solidFill>
                  <a:srgbClr val="000000"/>
                </a:solidFill>
                <a:uFill>
                  <a:solidFill>
                    <a:srgbClr val="FFFFFF"/>
                  </a:solidFill>
                </a:uFill>
                <a:latin typeface="Times New Roman"/>
                <a:ea typeface="Microsoft YaHei"/>
              </a:rPr>
              <a:t>39</a:t>
            </a:fld>
            <a:endParaRPr lang="pt-BR" sz="1800" b="0" strike="noStrike" spc="-1">
              <a:solidFill>
                <a:srgbClr val="000000"/>
              </a:solidFill>
              <a:uFill>
                <a:solidFill>
                  <a:srgbClr val="FFFFFF"/>
                </a:solidFill>
              </a:uFill>
              <a:latin typeface="Arial"/>
            </a:endParaRPr>
          </a:p>
        </p:txBody>
      </p:sp>
      <p:sp>
        <p:nvSpPr>
          <p:cNvPr id="323" name="PlaceHolder 3"/>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2475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40</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1072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41</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2673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42</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2960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43</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6877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44</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5229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45</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625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46</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5885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6B683EC9-1F5B-436F-90AF-B4E9E352F691}" type="slidenum">
              <a:rPr lang="pt-BR" sz="1400" b="0" strike="noStrike" spc="-1">
                <a:solidFill>
                  <a:srgbClr val="000000"/>
                </a:solidFill>
                <a:uFill>
                  <a:solidFill>
                    <a:srgbClr val="FFFFFF"/>
                  </a:solidFill>
                </a:uFill>
                <a:latin typeface="Times New Roman"/>
                <a:ea typeface="Microsoft YaHei"/>
              </a:rPr>
              <a:t>9</a:t>
            </a:fld>
            <a:endParaRPr lang="pt-BR" sz="1800" b="0" strike="noStrike" spc="-1">
              <a:solidFill>
                <a:srgbClr val="000000"/>
              </a:solidFill>
              <a:uFill>
                <a:solidFill>
                  <a:srgbClr val="FFFFFF"/>
                </a:solidFill>
              </a:uFill>
              <a:latin typeface="Arial"/>
            </a:endParaRPr>
          </a:p>
        </p:txBody>
      </p:sp>
      <p:sp>
        <p:nvSpPr>
          <p:cNvPr id="302"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08498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E8B4A05-31E7-439B-B06E-1355FA3A8F08}" type="slidenum">
              <a:rPr lang="pt-BR" sz="1400" b="0" strike="noStrike" spc="-1">
                <a:solidFill>
                  <a:srgbClr val="000000"/>
                </a:solidFill>
                <a:uFill>
                  <a:solidFill>
                    <a:srgbClr val="FFFFFF"/>
                  </a:solidFill>
                </a:uFill>
                <a:latin typeface="Times New Roman"/>
                <a:ea typeface="Microsoft YaHei"/>
              </a:rPr>
              <a:t>47</a:t>
            </a:fld>
            <a:endParaRPr lang="pt-BR" sz="1800" b="0" strike="noStrike" spc="-1">
              <a:solidFill>
                <a:srgbClr val="000000"/>
              </a:solidFill>
              <a:uFill>
                <a:solidFill>
                  <a:srgbClr val="FFFFFF"/>
                </a:solidFill>
              </a:uFill>
              <a:latin typeface="Arial"/>
            </a:endParaRPr>
          </a:p>
        </p:txBody>
      </p:sp>
      <p:sp>
        <p:nvSpPr>
          <p:cNvPr id="325"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59267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14C85C1B-7CF4-4C10-B88A-83B2AF2B84BA}" type="slidenum">
              <a:rPr lang="pt-BR" sz="1400" b="0" strike="noStrike" spc="-1">
                <a:solidFill>
                  <a:srgbClr val="262626"/>
                </a:solidFill>
                <a:uFill>
                  <a:solidFill>
                    <a:srgbClr val="FFFFFF"/>
                  </a:solidFill>
                </a:uFill>
                <a:latin typeface="Calibri"/>
                <a:ea typeface="Microsoft YaHei"/>
              </a:rPr>
              <a:t>50</a:t>
            </a:fld>
            <a:endParaRPr lang="pt-BR" sz="1800" b="0" strike="noStrike" spc="-1">
              <a:solidFill>
                <a:srgbClr val="000000"/>
              </a:solidFill>
              <a:uFill>
                <a:solidFill>
                  <a:srgbClr val="FFFFFF"/>
                </a:solidFill>
              </a:uFill>
              <a:latin typeface="Arial"/>
            </a:endParaRPr>
          </a:p>
        </p:txBody>
      </p:sp>
      <p:sp>
        <p:nvSpPr>
          <p:cNvPr id="327" name="CustomShape 2"/>
          <p:cNvSpPr/>
          <p:nvPr/>
        </p:nvSpPr>
        <p:spPr>
          <a:xfrm>
            <a:off x="4022640" y="9723600"/>
            <a:ext cx="3075840" cy="510480"/>
          </a:xfrm>
          <a:prstGeom prst="rect">
            <a:avLst/>
          </a:prstGeom>
          <a:noFill/>
          <a:ln>
            <a:noFill/>
          </a:ln>
        </p:spPr>
        <p:style>
          <a:lnRef idx="0">
            <a:scrgbClr r="0" g="0" b="0"/>
          </a:lnRef>
          <a:fillRef idx="0">
            <a:scrgbClr r="0" g="0" b="0"/>
          </a:fillRef>
          <a:effectRef idx="0">
            <a:scrgbClr r="0" g="0" b="0"/>
          </a:effectRef>
          <a:fontRef idx="minor"/>
        </p:style>
      </p:sp>
      <p:sp>
        <p:nvSpPr>
          <p:cNvPr id="328" name="CustomShape 3"/>
          <p:cNvSpPr/>
          <p:nvPr/>
        </p:nvSpPr>
        <p:spPr>
          <a:xfrm>
            <a:off x="820800" y="4659480"/>
            <a:ext cx="5514120" cy="4764960"/>
          </a:xfrm>
          <a:prstGeom prst="rect">
            <a:avLst/>
          </a:prstGeom>
          <a:solidFill>
            <a:srgbClr val="FFFFFF"/>
          </a:solidFill>
          <a:ln w="9360">
            <a:solidFill>
              <a:srgbClr val="3465A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505757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E3E80326-49D6-4CC1-92D8-8324AF9E1AAB}" type="slidenum">
              <a:rPr lang="pt-BR" sz="1400" b="0" strike="noStrike" spc="-1">
                <a:solidFill>
                  <a:srgbClr val="262626"/>
                </a:solidFill>
                <a:uFill>
                  <a:solidFill>
                    <a:srgbClr val="FFFFFF"/>
                  </a:solidFill>
                </a:uFill>
                <a:latin typeface="Calibri"/>
                <a:ea typeface="Microsoft YaHei"/>
              </a:rPr>
              <a:t>52</a:t>
            </a:fld>
            <a:endParaRPr lang="pt-BR" sz="1800" b="0" strike="noStrike" spc="-1">
              <a:solidFill>
                <a:srgbClr val="000000"/>
              </a:solidFill>
              <a:uFill>
                <a:solidFill>
                  <a:srgbClr val="FFFFFF"/>
                </a:solidFill>
              </a:uFill>
              <a:latin typeface="Arial"/>
            </a:endParaRPr>
          </a:p>
        </p:txBody>
      </p:sp>
      <p:sp>
        <p:nvSpPr>
          <p:cNvPr id="330" name="CustomShape 2"/>
          <p:cNvSpPr/>
          <p:nvPr/>
        </p:nvSpPr>
        <p:spPr>
          <a:xfrm>
            <a:off x="4022640" y="9723600"/>
            <a:ext cx="3075840" cy="510480"/>
          </a:xfrm>
          <a:prstGeom prst="rect">
            <a:avLst/>
          </a:prstGeom>
          <a:noFill/>
          <a:ln>
            <a:noFill/>
          </a:ln>
        </p:spPr>
        <p:style>
          <a:lnRef idx="0">
            <a:scrgbClr r="0" g="0" b="0"/>
          </a:lnRef>
          <a:fillRef idx="0">
            <a:scrgbClr r="0" g="0" b="0"/>
          </a:fillRef>
          <a:effectRef idx="0">
            <a:scrgbClr r="0" g="0" b="0"/>
          </a:effectRef>
          <a:fontRef idx="minor"/>
        </p:style>
      </p:sp>
      <p:sp>
        <p:nvSpPr>
          <p:cNvPr id="331" name="CustomShape 3"/>
          <p:cNvSpPr/>
          <p:nvPr/>
        </p:nvSpPr>
        <p:spPr>
          <a:xfrm>
            <a:off x="820800" y="4659480"/>
            <a:ext cx="5514120" cy="4764960"/>
          </a:xfrm>
          <a:prstGeom prst="rect">
            <a:avLst/>
          </a:prstGeom>
          <a:solidFill>
            <a:srgbClr val="FFFFFF"/>
          </a:solidFill>
          <a:ln w="9360">
            <a:solidFill>
              <a:srgbClr val="3465A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7308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E8C88528-E5A6-43E5-8067-7C0702CAEC0F}" type="slidenum">
              <a:rPr lang="pt-BR" sz="1400" b="0" strike="noStrike" spc="-1">
                <a:solidFill>
                  <a:srgbClr val="262626"/>
                </a:solidFill>
                <a:uFill>
                  <a:solidFill>
                    <a:srgbClr val="FFFFFF"/>
                  </a:solidFill>
                </a:uFill>
                <a:latin typeface="Calibri"/>
                <a:ea typeface="Microsoft YaHei"/>
              </a:rPr>
              <a:t>53</a:t>
            </a:fld>
            <a:endParaRPr lang="pt-BR" sz="1800" b="0" strike="noStrike" spc="-1">
              <a:solidFill>
                <a:srgbClr val="000000"/>
              </a:solidFill>
              <a:uFill>
                <a:solidFill>
                  <a:srgbClr val="FFFFFF"/>
                </a:solidFill>
              </a:uFill>
              <a:latin typeface="Arial"/>
            </a:endParaRPr>
          </a:p>
        </p:txBody>
      </p:sp>
      <p:sp>
        <p:nvSpPr>
          <p:cNvPr id="333" name="CustomShape 2"/>
          <p:cNvSpPr/>
          <p:nvPr/>
        </p:nvSpPr>
        <p:spPr>
          <a:xfrm>
            <a:off x="4022640" y="9723600"/>
            <a:ext cx="3075840" cy="510480"/>
          </a:xfrm>
          <a:prstGeom prst="rect">
            <a:avLst/>
          </a:prstGeom>
          <a:noFill/>
          <a:ln>
            <a:noFill/>
          </a:ln>
        </p:spPr>
        <p:style>
          <a:lnRef idx="0">
            <a:scrgbClr r="0" g="0" b="0"/>
          </a:lnRef>
          <a:fillRef idx="0">
            <a:scrgbClr r="0" g="0" b="0"/>
          </a:fillRef>
          <a:effectRef idx="0">
            <a:scrgbClr r="0" g="0" b="0"/>
          </a:effectRef>
          <a:fontRef idx="minor"/>
        </p:style>
      </p:sp>
      <p:sp>
        <p:nvSpPr>
          <p:cNvPr id="334" name="CustomShape 3"/>
          <p:cNvSpPr/>
          <p:nvPr/>
        </p:nvSpPr>
        <p:spPr>
          <a:xfrm>
            <a:off x="820800" y="4659480"/>
            <a:ext cx="5514120" cy="4764960"/>
          </a:xfrm>
          <a:prstGeom prst="rect">
            <a:avLst/>
          </a:prstGeom>
          <a:solidFill>
            <a:srgbClr val="FFFFFF"/>
          </a:solidFill>
          <a:ln w="9360">
            <a:solidFill>
              <a:srgbClr val="3465A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174421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p:cNvSpPr>
          <p:nvPr>
            <p:ph type="body"/>
          </p:nvPr>
        </p:nvSpPr>
        <p:spPr>
          <a:xfrm>
            <a:off x="755640" y="5078520"/>
            <a:ext cx="6042960" cy="4806360"/>
          </a:xfrm>
          <a:prstGeom prst="rect">
            <a:avLst/>
          </a:prstGeom>
        </p:spPr>
        <p:txBody>
          <a:bodyPr lIns="0" tIns="0" rIns="0" bIns="0"/>
          <a:lstStyle/>
          <a:p>
            <a:endParaRPr lang="pt-BR" sz="2000" b="0" strike="noStrike" spc="-1">
              <a:solidFill>
                <a:srgbClr val="000000"/>
              </a:solidFill>
              <a:uFill>
                <a:solidFill>
                  <a:srgbClr val="FFFFFF"/>
                </a:solidFill>
              </a:uFill>
              <a:latin typeface="Arial"/>
            </a:endParaRPr>
          </a:p>
        </p:txBody>
      </p:sp>
      <p:sp>
        <p:nvSpPr>
          <p:cNvPr id="336" name="CustomShape 2"/>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7E38A502-F68C-402D-A098-B8683BAB2682}" type="slidenum">
              <a:rPr lang="pt-BR" sz="1400" b="0" strike="noStrike" spc="-1">
                <a:solidFill>
                  <a:srgbClr val="000000"/>
                </a:solidFill>
                <a:uFill>
                  <a:solidFill>
                    <a:srgbClr val="FFFFFF"/>
                  </a:solidFill>
                </a:uFill>
                <a:latin typeface="Times New Roman"/>
                <a:ea typeface="Microsoft YaHei"/>
              </a:rPr>
              <a:t>55</a:t>
            </a:fld>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0964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050246FA-DEDF-4F25-B881-9DBC49606C7F}" type="slidenum">
              <a:rPr lang="pt-BR" sz="1400" b="0" strike="noStrike" spc="-1">
                <a:solidFill>
                  <a:srgbClr val="262626"/>
                </a:solidFill>
                <a:uFill>
                  <a:solidFill>
                    <a:srgbClr val="FFFFFF"/>
                  </a:solidFill>
                </a:uFill>
                <a:latin typeface="Calibri"/>
                <a:ea typeface="Microsoft YaHei"/>
              </a:rPr>
              <a:t>56</a:t>
            </a:fld>
            <a:endParaRPr lang="pt-BR" sz="1800" b="0" strike="noStrike" spc="-1">
              <a:solidFill>
                <a:srgbClr val="000000"/>
              </a:solidFill>
              <a:uFill>
                <a:solidFill>
                  <a:srgbClr val="FFFFFF"/>
                </a:solidFill>
              </a:uFill>
              <a:latin typeface="Arial"/>
            </a:endParaRPr>
          </a:p>
        </p:txBody>
      </p:sp>
      <p:sp>
        <p:nvSpPr>
          <p:cNvPr id="338" name="CustomShape 2"/>
          <p:cNvSpPr/>
          <p:nvPr/>
        </p:nvSpPr>
        <p:spPr>
          <a:xfrm>
            <a:off x="4022640" y="9723600"/>
            <a:ext cx="3075840" cy="510480"/>
          </a:xfrm>
          <a:prstGeom prst="rect">
            <a:avLst/>
          </a:prstGeom>
          <a:noFill/>
          <a:ln>
            <a:noFill/>
          </a:ln>
        </p:spPr>
        <p:style>
          <a:lnRef idx="0">
            <a:scrgbClr r="0" g="0" b="0"/>
          </a:lnRef>
          <a:fillRef idx="0">
            <a:scrgbClr r="0" g="0" b="0"/>
          </a:fillRef>
          <a:effectRef idx="0">
            <a:scrgbClr r="0" g="0" b="0"/>
          </a:effectRef>
          <a:fontRef idx="minor"/>
        </p:style>
      </p:sp>
      <p:sp>
        <p:nvSpPr>
          <p:cNvPr id="339" name="CustomShape 3"/>
          <p:cNvSpPr/>
          <p:nvPr/>
        </p:nvSpPr>
        <p:spPr>
          <a:xfrm>
            <a:off x="820800" y="4659480"/>
            <a:ext cx="5514120" cy="4764960"/>
          </a:xfrm>
          <a:prstGeom prst="rect">
            <a:avLst/>
          </a:prstGeom>
          <a:solidFill>
            <a:srgbClr val="FFFFFF"/>
          </a:solidFill>
          <a:ln w="9360">
            <a:solidFill>
              <a:srgbClr val="3465A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196841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F8E7D95E-B01A-4AD9-97B6-33FA4FA8977E}" type="slidenum">
              <a:rPr lang="pt-BR" sz="1400" b="0" strike="noStrike" spc="-1">
                <a:solidFill>
                  <a:srgbClr val="262626"/>
                </a:solidFill>
                <a:uFill>
                  <a:solidFill>
                    <a:srgbClr val="FFFFFF"/>
                  </a:solidFill>
                </a:uFill>
                <a:latin typeface="Calibri"/>
                <a:ea typeface="Microsoft YaHei"/>
              </a:rPr>
              <a:t>61</a:t>
            </a:fld>
            <a:endParaRPr lang="pt-BR" sz="1800" b="0" strike="noStrike" spc="-1">
              <a:solidFill>
                <a:srgbClr val="000000"/>
              </a:solidFill>
              <a:uFill>
                <a:solidFill>
                  <a:srgbClr val="FFFFFF"/>
                </a:solidFill>
              </a:uFill>
              <a:latin typeface="Arial"/>
            </a:endParaRPr>
          </a:p>
        </p:txBody>
      </p:sp>
      <p:sp>
        <p:nvSpPr>
          <p:cNvPr id="341" name="CustomShape 2"/>
          <p:cNvSpPr/>
          <p:nvPr/>
        </p:nvSpPr>
        <p:spPr>
          <a:xfrm>
            <a:off x="4022640" y="9723600"/>
            <a:ext cx="3075840" cy="510480"/>
          </a:xfrm>
          <a:prstGeom prst="rect">
            <a:avLst/>
          </a:prstGeom>
          <a:noFill/>
          <a:ln>
            <a:noFill/>
          </a:ln>
        </p:spPr>
        <p:style>
          <a:lnRef idx="0">
            <a:scrgbClr r="0" g="0" b="0"/>
          </a:lnRef>
          <a:fillRef idx="0">
            <a:scrgbClr r="0" g="0" b="0"/>
          </a:fillRef>
          <a:effectRef idx="0">
            <a:scrgbClr r="0" g="0" b="0"/>
          </a:effectRef>
          <a:fontRef idx="minor"/>
        </p:style>
      </p:sp>
      <p:sp>
        <p:nvSpPr>
          <p:cNvPr id="342" name="CustomShape 3"/>
          <p:cNvSpPr/>
          <p:nvPr/>
        </p:nvSpPr>
        <p:spPr>
          <a:xfrm>
            <a:off x="820800" y="4659480"/>
            <a:ext cx="5514120" cy="4764960"/>
          </a:xfrm>
          <a:prstGeom prst="rect">
            <a:avLst/>
          </a:prstGeom>
          <a:solidFill>
            <a:srgbClr val="FFFFFF"/>
          </a:solidFill>
          <a:ln w="9360">
            <a:solidFill>
              <a:srgbClr val="3465AF"/>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84377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8"/>
          <p:cNvSpPr>
            <a:spLocks noGrp="1" noChangeArrowheads="1"/>
          </p:cNvSpPr>
          <p:nvPr>
            <p:ph type="sldNum" sz="quarter"/>
          </p:nvPr>
        </p:nvSpPr>
        <p:spPr>
          <a:noFill/>
          <a:ln>
            <a:miter lim="800000"/>
            <a:headEnd/>
            <a:tailEnd/>
          </a:ln>
        </p:spPr>
        <p:txBody>
          <a:bodyPr/>
          <a:lstStyle/>
          <a:p>
            <a:fld id="{16668B14-531A-44BD-A60C-686053B1050D}" type="slidenum">
              <a:rPr lang="pt-BR" altLang="pt-BR" smtClean="0"/>
              <a:pPr/>
              <a:t>83</a:t>
            </a:fld>
            <a:endParaRPr lang="pt-BR" altLang="pt-BR" smtClean="0"/>
          </a:p>
        </p:txBody>
      </p:sp>
      <p:sp>
        <p:nvSpPr>
          <p:cNvPr id="129027"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29028"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8"/>
          <p:cNvSpPr>
            <a:spLocks noGrp="1" noChangeArrowheads="1"/>
          </p:cNvSpPr>
          <p:nvPr>
            <p:ph type="sldNum" sz="quarter"/>
          </p:nvPr>
        </p:nvSpPr>
        <p:spPr>
          <a:noFill/>
          <a:ln>
            <a:miter lim="800000"/>
            <a:headEnd/>
            <a:tailEnd/>
          </a:ln>
        </p:spPr>
        <p:txBody>
          <a:bodyPr/>
          <a:lstStyle/>
          <a:p>
            <a:fld id="{820E4220-6F67-4A72-A251-F5A93807AE8A}" type="slidenum">
              <a:rPr lang="pt-BR" altLang="pt-BR" smtClean="0"/>
              <a:pPr/>
              <a:t>84</a:t>
            </a:fld>
            <a:endParaRPr lang="pt-BR" altLang="pt-BR" smtClean="0"/>
          </a:p>
        </p:txBody>
      </p:sp>
      <p:sp>
        <p:nvSpPr>
          <p:cNvPr id="13107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3107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8"/>
          <p:cNvSpPr>
            <a:spLocks noGrp="1" noChangeArrowheads="1"/>
          </p:cNvSpPr>
          <p:nvPr>
            <p:ph type="sldNum" sz="quarter"/>
          </p:nvPr>
        </p:nvSpPr>
        <p:spPr>
          <a:noFill/>
          <a:ln>
            <a:miter lim="800000"/>
            <a:headEnd/>
            <a:tailEnd/>
          </a:ln>
        </p:spPr>
        <p:txBody>
          <a:bodyPr/>
          <a:lstStyle/>
          <a:p>
            <a:fld id="{00EEEF07-5469-4016-B27E-D25FEE489D0A}" type="slidenum">
              <a:rPr lang="pt-BR" altLang="pt-BR" smtClean="0"/>
              <a:pPr/>
              <a:t>85</a:t>
            </a:fld>
            <a:endParaRPr lang="pt-BR" altLang="pt-BR" smtClean="0"/>
          </a:p>
        </p:txBody>
      </p:sp>
      <p:sp>
        <p:nvSpPr>
          <p:cNvPr id="133123"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B5F4446-E34F-4B12-81B9-CEE5561A210C}"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85</a:t>
            </a:fld>
            <a:endParaRPr lang="pt-BR" altLang="pt-BR" sz="1400">
              <a:solidFill>
                <a:srgbClr val="000000"/>
              </a:solidFill>
              <a:latin typeface="Times New Roman" pitchFamily="18" charset="0"/>
            </a:endParaRPr>
          </a:p>
        </p:txBody>
      </p:sp>
      <p:sp>
        <p:nvSpPr>
          <p:cNvPr id="133124"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33125"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A3D1BA9F-6B3B-4F43-8D28-EBC79776915D}" type="slidenum">
              <a:rPr lang="pt-BR" sz="1400" b="0" strike="noStrike" spc="-1">
                <a:solidFill>
                  <a:srgbClr val="000000"/>
                </a:solidFill>
                <a:uFill>
                  <a:solidFill>
                    <a:srgbClr val="FFFFFF"/>
                  </a:solidFill>
                </a:uFill>
                <a:latin typeface="Times New Roman"/>
                <a:ea typeface="Microsoft YaHei"/>
              </a:rPr>
              <a:t>12</a:t>
            </a:fld>
            <a:endParaRPr lang="pt-BR" sz="1800" b="0" strike="noStrike" spc="-1">
              <a:solidFill>
                <a:srgbClr val="000000"/>
              </a:solidFill>
              <a:uFill>
                <a:solidFill>
                  <a:srgbClr val="FFFFFF"/>
                </a:solidFill>
              </a:uFill>
              <a:latin typeface="Arial"/>
            </a:endParaRPr>
          </a:p>
        </p:txBody>
      </p:sp>
      <p:sp>
        <p:nvSpPr>
          <p:cNvPr id="304"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96468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8"/>
          <p:cNvSpPr>
            <a:spLocks noGrp="1" noChangeArrowheads="1"/>
          </p:cNvSpPr>
          <p:nvPr>
            <p:ph type="sldNum" sz="quarter"/>
          </p:nvPr>
        </p:nvSpPr>
        <p:spPr>
          <a:noFill/>
          <a:ln>
            <a:miter lim="800000"/>
            <a:headEnd/>
            <a:tailEnd/>
          </a:ln>
        </p:spPr>
        <p:txBody>
          <a:bodyPr/>
          <a:lstStyle/>
          <a:p>
            <a:fld id="{A86DD26C-7DD3-4EFA-8166-5FD11D67F4F3}" type="slidenum">
              <a:rPr lang="pt-BR" altLang="pt-BR" smtClean="0"/>
              <a:pPr/>
              <a:t>86</a:t>
            </a:fld>
            <a:endParaRPr lang="pt-BR" altLang="pt-BR" smtClean="0"/>
          </a:p>
        </p:txBody>
      </p:sp>
      <p:sp>
        <p:nvSpPr>
          <p:cNvPr id="135171"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2289524-82B4-4E71-BD2D-0C289D3CF3CF}"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86</a:t>
            </a:fld>
            <a:endParaRPr lang="pt-BR" altLang="pt-BR" sz="1400">
              <a:solidFill>
                <a:srgbClr val="000000"/>
              </a:solidFill>
              <a:latin typeface="Times New Roman" pitchFamily="18" charset="0"/>
            </a:endParaRPr>
          </a:p>
        </p:txBody>
      </p:sp>
      <p:sp>
        <p:nvSpPr>
          <p:cNvPr id="135172"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35173"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a:ln>
            <a:miter lim="800000"/>
            <a:headEnd/>
            <a:tailEnd/>
          </a:ln>
        </p:spPr>
        <p:txBody>
          <a:bodyPr/>
          <a:lstStyle/>
          <a:p>
            <a:fld id="{B3F3ACA4-54B7-4039-AA49-EE3700B5D1F1}" type="slidenum">
              <a:rPr lang="pt-BR" altLang="pt-BR" smtClean="0"/>
              <a:pPr/>
              <a:t>87</a:t>
            </a:fld>
            <a:endParaRPr lang="pt-BR" altLang="pt-BR" smtClean="0"/>
          </a:p>
        </p:txBody>
      </p:sp>
      <p:sp>
        <p:nvSpPr>
          <p:cNvPr id="137219"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5917E39-996E-4FFE-8F8F-C3D0BB701E63}"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87</a:t>
            </a:fld>
            <a:endParaRPr lang="pt-BR" altLang="pt-BR" sz="1400">
              <a:solidFill>
                <a:srgbClr val="000000"/>
              </a:solidFill>
              <a:latin typeface="Times New Roman" pitchFamily="18" charset="0"/>
            </a:endParaRPr>
          </a:p>
        </p:txBody>
      </p:sp>
      <p:sp>
        <p:nvSpPr>
          <p:cNvPr id="137220"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37221"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8"/>
          <p:cNvSpPr>
            <a:spLocks noGrp="1" noChangeArrowheads="1"/>
          </p:cNvSpPr>
          <p:nvPr>
            <p:ph type="sldNum" sz="quarter"/>
          </p:nvPr>
        </p:nvSpPr>
        <p:spPr>
          <a:noFill/>
          <a:ln>
            <a:miter lim="800000"/>
            <a:headEnd/>
            <a:tailEnd/>
          </a:ln>
        </p:spPr>
        <p:txBody>
          <a:bodyPr/>
          <a:lstStyle/>
          <a:p>
            <a:fld id="{5C806348-6160-4394-A495-B55F2B5429CD}" type="slidenum">
              <a:rPr lang="pt-BR" altLang="pt-BR" smtClean="0"/>
              <a:pPr/>
              <a:t>88</a:t>
            </a:fld>
            <a:endParaRPr lang="pt-BR" altLang="pt-BR" smtClean="0"/>
          </a:p>
        </p:txBody>
      </p:sp>
      <p:sp>
        <p:nvSpPr>
          <p:cNvPr id="139267"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663DB8F-B801-498C-9B9B-914CEE5BE4F6}"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88</a:t>
            </a:fld>
            <a:endParaRPr lang="pt-BR" altLang="pt-BR" sz="1400">
              <a:solidFill>
                <a:srgbClr val="000000"/>
              </a:solidFill>
              <a:latin typeface="Times New Roman" pitchFamily="18" charset="0"/>
            </a:endParaRPr>
          </a:p>
        </p:txBody>
      </p:sp>
      <p:sp>
        <p:nvSpPr>
          <p:cNvPr id="139268"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39269"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8"/>
          <p:cNvSpPr>
            <a:spLocks noGrp="1" noChangeArrowheads="1"/>
          </p:cNvSpPr>
          <p:nvPr>
            <p:ph type="sldNum" sz="quarter"/>
          </p:nvPr>
        </p:nvSpPr>
        <p:spPr>
          <a:noFill/>
          <a:ln>
            <a:miter lim="800000"/>
            <a:headEnd/>
            <a:tailEnd/>
          </a:ln>
        </p:spPr>
        <p:txBody>
          <a:bodyPr/>
          <a:lstStyle/>
          <a:p>
            <a:fld id="{A9DF8E85-5595-4FBB-AD4D-D2945B85C354}" type="slidenum">
              <a:rPr lang="pt-BR" altLang="pt-BR" smtClean="0"/>
              <a:pPr/>
              <a:t>89</a:t>
            </a:fld>
            <a:endParaRPr lang="pt-BR" altLang="pt-BR" smtClean="0"/>
          </a:p>
        </p:txBody>
      </p:sp>
      <p:sp>
        <p:nvSpPr>
          <p:cNvPr id="141315"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C305E87-810E-4593-AA86-FA3BAF512791}"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89</a:t>
            </a:fld>
            <a:endParaRPr lang="pt-BR" altLang="pt-BR" sz="1400">
              <a:solidFill>
                <a:srgbClr val="000000"/>
              </a:solidFill>
              <a:latin typeface="Times New Roman" pitchFamily="18" charset="0"/>
            </a:endParaRPr>
          </a:p>
        </p:txBody>
      </p:sp>
      <p:sp>
        <p:nvSpPr>
          <p:cNvPr id="141316"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41317"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8"/>
          <p:cNvSpPr>
            <a:spLocks noGrp="1" noChangeArrowheads="1"/>
          </p:cNvSpPr>
          <p:nvPr>
            <p:ph type="sldNum" sz="quarter"/>
          </p:nvPr>
        </p:nvSpPr>
        <p:spPr>
          <a:noFill/>
          <a:ln>
            <a:miter lim="800000"/>
            <a:headEnd/>
            <a:tailEnd/>
          </a:ln>
        </p:spPr>
        <p:txBody>
          <a:bodyPr/>
          <a:lstStyle/>
          <a:p>
            <a:fld id="{62C48D60-2818-4E82-B94C-C685769DA26B}" type="slidenum">
              <a:rPr lang="pt-BR" altLang="pt-BR" smtClean="0"/>
              <a:pPr/>
              <a:t>90</a:t>
            </a:fld>
            <a:endParaRPr lang="pt-BR" altLang="pt-BR" smtClean="0"/>
          </a:p>
        </p:txBody>
      </p:sp>
      <p:sp>
        <p:nvSpPr>
          <p:cNvPr id="143363"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43364"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p:cNvSpPr>
            <a:spLocks noGrp="1" noChangeArrowheads="1"/>
          </p:cNvSpPr>
          <p:nvPr>
            <p:ph type="sldNum" sz="quarter"/>
          </p:nvPr>
        </p:nvSpPr>
        <p:spPr>
          <a:noFill/>
          <a:ln>
            <a:miter lim="800000"/>
            <a:headEnd/>
            <a:tailEnd/>
          </a:ln>
        </p:spPr>
        <p:txBody>
          <a:bodyPr/>
          <a:lstStyle/>
          <a:p>
            <a:fld id="{F40F8B62-99A9-4347-8EF4-C7319B7AF6CB}" type="slidenum">
              <a:rPr lang="pt-BR" altLang="pt-BR" smtClean="0"/>
              <a:pPr/>
              <a:t>91</a:t>
            </a:fld>
            <a:endParaRPr lang="pt-BR" altLang="pt-BR" smtClean="0"/>
          </a:p>
        </p:txBody>
      </p:sp>
      <p:sp>
        <p:nvSpPr>
          <p:cNvPr id="145411"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45412"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8"/>
          <p:cNvSpPr>
            <a:spLocks noGrp="1" noChangeArrowheads="1"/>
          </p:cNvSpPr>
          <p:nvPr>
            <p:ph type="sldNum" sz="quarter"/>
          </p:nvPr>
        </p:nvSpPr>
        <p:spPr>
          <a:noFill/>
          <a:ln>
            <a:miter lim="800000"/>
            <a:headEnd/>
            <a:tailEnd/>
          </a:ln>
        </p:spPr>
        <p:txBody>
          <a:bodyPr/>
          <a:lstStyle/>
          <a:p>
            <a:fld id="{01BF6BAE-91A1-48A2-8B66-9AB930CF3C33}" type="slidenum">
              <a:rPr lang="pt-BR" altLang="pt-BR" smtClean="0"/>
              <a:pPr/>
              <a:t>92</a:t>
            </a:fld>
            <a:endParaRPr lang="pt-BR" altLang="pt-BR" smtClean="0"/>
          </a:p>
        </p:txBody>
      </p:sp>
      <p:sp>
        <p:nvSpPr>
          <p:cNvPr id="147459"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47460"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8"/>
          <p:cNvSpPr>
            <a:spLocks noGrp="1" noChangeArrowheads="1"/>
          </p:cNvSpPr>
          <p:nvPr>
            <p:ph type="sldNum" sz="quarter"/>
          </p:nvPr>
        </p:nvSpPr>
        <p:spPr>
          <a:noFill/>
          <a:ln>
            <a:miter lim="800000"/>
            <a:headEnd/>
            <a:tailEnd/>
          </a:ln>
        </p:spPr>
        <p:txBody>
          <a:bodyPr/>
          <a:lstStyle/>
          <a:p>
            <a:fld id="{F702366B-609E-4776-A72D-B0B7555F969E}" type="slidenum">
              <a:rPr lang="pt-BR" altLang="pt-BR" smtClean="0"/>
              <a:pPr/>
              <a:t>93</a:t>
            </a:fld>
            <a:endParaRPr lang="pt-BR" altLang="pt-BR" smtClean="0"/>
          </a:p>
        </p:txBody>
      </p:sp>
      <p:sp>
        <p:nvSpPr>
          <p:cNvPr id="149507"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49508"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8"/>
          <p:cNvSpPr>
            <a:spLocks noGrp="1" noChangeArrowheads="1"/>
          </p:cNvSpPr>
          <p:nvPr>
            <p:ph type="sldNum" sz="quarter"/>
          </p:nvPr>
        </p:nvSpPr>
        <p:spPr>
          <a:noFill/>
          <a:ln>
            <a:miter lim="800000"/>
            <a:headEnd/>
            <a:tailEnd/>
          </a:ln>
        </p:spPr>
        <p:txBody>
          <a:bodyPr/>
          <a:lstStyle/>
          <a:p>
            <a:fld id="{82DD1F4E-B0A7-441B-89A8-3D5D06B523A5}" type="slidenum">
              <a:rPr lang="pt-BR" altLang="pt-BR" smtClean="0"/>
              <a:pPr/>
              <a:t>94</a:t>
            </a:fld>
            <a:endParaRPr lang="pt-BR" altLang="pt-BR" smtClean="0"/>
          </a:p>
        </p:txBody>
      </p:sp>
      <p:sp>
        <p:nvSpPr>
          <p:cNvPr id="151555"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E9A0F67-DB55-4A7F-AD51-6FC46E5732E2}"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94</a:t>
            </a:fld>
            <a:endParaRPr lang="pt-BR" altLang="pt-BR" sz="1400">
              <a:solidFill>
                <a:srgbClr val="000000"/>
              </a:solidFill>
              <a:latin typeface="Times New Roman" pitchFamily="18" charset="0"/>
            </a:endParaRPr>
          </a:p>
        </p:txBody>
      </p:sp>
      <p:sp>
        <p:nvSpPr>
          <p:cNvPr id="151556" name="Text Box 2"/>
          <p:cNvSpPr txBox="1">
            <a:spLocks noChangeArrowheads="1"/>
          </p:cNvSpPr>
          <p:nvPr/>
        </p:nvSpPr>
        <p:spPr bwMode="auto">
          <a:xfrm>
            <a:off x="4278313" y="10156825"/>
            <a:ext cx="3279775" cy="533400"/>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35ED8B-E2CA-484E-BA8B-280C417E42D6}" type="slidenum">
              <a:rPr lang="pt-BR" altLang="pt-BR" sz="1200">
                <a:solidFill>
                  <a:srgbClr val="000000"/>
                </a:solidFill>
                <a:latin typeface="Calibri" pitchFamily="34"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94</a:t>
            </a:fld>
            <a:endParaRPr lang="pt-BR" altLang="pt-BR" sz="1200">
              <a:solidFill>
                <a:srgbClr val="000000"/>
              </a:solidFill>
              <a:latin typeface="Calibri" pitchFamily="34" charset="0"/>
            </a:endParaRPr>
          </a:p>
        </p:txBody>
      </p:sp>
      <p:sp>
        <p:nvSpPr>
          <p:cNvPr id="151557" name="Rectangle 3"/>
          <p:cNvSpPr>
            <a:spLocks noGrp="1" noRot="1" noChangeAspect="1" noChangeArrowheads="1" noTextEdit="1"/>
          </p:cNvSpPr>
          <p:nvPr>
            <p:ph type="sldImg"/>
          </p:nvPr>
        </p:nvSpPr>
        <p:spPr>
          <a:xfrm>
            <a:off x="1255713" y="1143000"/>
            <a:ext cx="4346575" cy="3086100"/>
          </a:xfrm>
          <a:solidFill>
            <a:srgbClr val="FFFFFF"/>
          </a:solidFill>
          <a:ln>
            <a:solidFill>
              <a:srgbClr val="000000"/>
            </a:solidFill>
          </a:ln>
        </p:spPr>
      </p:sp>
      <p:sp>
        <p:nvSpPr>
          <p:cNvPr id="151558" name="Rectangle 4"/>
          <p:cNvSpPr>
            <a:spLocks noGrp="1" noChangeArrowheads="1"/>
          </p:cNvSpPr>
          <p:nvPr>
            <p:ph type="body" idx="1"/>
          </p:nvPr>
        </p:nvSpPr>
        <p:spPr>
          <a:xfrm>
            <a:off x="685800" y="4400550"/>
            <a:ext cx="5486400" cy="3600450"/>
          </a:xfrm>
          <a:noFill/>
        </p:spPr>
        <p:txBody>
          <a:bodyPr wrap="none" anchor="ctr"/>
          <a:lstStyle/>
          <a:p>
            <a:endParaRPr lang="pt-BR" altLang="pt-B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a:ln>
            <a:miter lim="800000"/>
            <a:headEnd/>
            <a:tailEnd/>
          </a:ln>
        </p:spPr>
        <p:txBody>
          <a:bodyPr/>
          <a:lstStyle/>
          <a:p>
            <a:fld id="{8FAE9272-1B57-4769-9F27-DE3AD9593AB4}" type="slidenum">
              <a:rPr lang="pt-BR" altLang="pt-BR" smtClean="0"/>
              <a:pPr/>
              <a:t>95</a:t>
            </a:fld>
            <a:endParaRPr lang="pt-BR" altLang="pt-BR" smtClean="0"/>
          </a:p>
        </p:txBody>
      </p:sp>
      <p:sp>
        <p:nvSpPr>
          <p:cNvPr id="153603"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77BD486-66AC-4FAC-BEDF-1FF3186E27F4}"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95</a:t>
            </a:fld>
            <a:endParaRPr lang="pt-BR" altLang="pt-BR" sz="1400">
              <a:solidFill>
                <a:srgbClr val="000000"/>
              </a:solidFill>
              <a:latin typeface="Times New Roman" pitchFamily="18" charset="0"/>
            </a:endParaRPr>
          </a:p>
        </p:txBody>
      </p:sp>
      <p:sp>
        <p:nvSpPr>
          <p:cNvPr id="153604"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3605"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4340A9D2-1638-4453-B550-F1352ABA3D95}" type="slidenum">
              <a:rPr lang="pt-BR" sz="1400" b="0" strike="noStrike" spc="-1">
                <a:solidFill>
                  <a:srgbClr val="000000"/>
                </a:solidFill>
                <a:uFill>
                  <a:solidFill>
                    <a:srgbClr val="FFFFFF"/>
                  </a:solidFill>
                </a:uFill>
                <a:latin typeface="Times New Roman"/>
                <a:ea typeface="Microsoft YaHei"/>
              </a:rPr>
              <a:t>14</a:t>
            </a:fld>
            <a:endParaRPr lang="pt-BR" sz="1800" b="0" strike="noStrike" spc="-1">
              <a:solidFill>
                <a:srgbClr val="000000"/>
              </a:solidFill>
              <a:uFill>
                <a:solidFill>
                  <a:srgbClr val="FFFFFF"/>
                </a:solidFill>
              </a:uFill>
              <a:latin typeface="Arial"/>
            </a:endParaRPr>
          </a:p>
        </p:txBody>
      </p:sp>
      <p:sp>
        <p:nvSpPr>
          <p:cNvPr id="306"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47281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a:ln>
            <a:miter lim="800000"/>
            <a:headEnd/>
            <a:tailEnd/>
          </a:ln>
        </p:spPr>
        <p:txBody>
          <a:bodyPr/>
          <a:lstStyle/>
          <a:p>
            <a:fld id="{52B0F5E7-CCFC-4001-9450-0583F0E759F9}" type="slidenum">
              <a:rPr lang="pt-BR" altLang="pt-BR" smtClean="0"/>
              <a:pPr/>
              <a:t>96</a:t>
            </a:fld>
            <a:endParaRPr lang="pt-BR" altLang="pt-BR" smtClean="0"/>
          </a:p>
        </p:txBody>
      </p:sp>
      <p:sp>
        <p:nvSpPr>
          <p:cNvPr id="155651"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F642EA0-532F-43D1-B092-048FC409BD2C}"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96</a:t>
            </a:fld>
            <a:endParaRPr lang="pt-BR" altLang="pt-BR" sz="1400">
              <a:solidFill>
                <a:srgbClr val="000000"/>
              </a:solidFill>
              <a:latin typeface="Times New Roman" pitchFamily="18" charset="0"/>
            </a:endParaRPr>
          </a:p>
        </p:txBody>
      </p:sp>
      <p:sp>
        <p:nvSpPr>
          <p:cNvPr id="155652"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5653"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a:ln>
            <a:miter lim="800000"/>
            <a:headEnd/>
            <a:tailEnd/>
          </a:ln>
        </p:spPr>
        <p:txBody>
          <a:bodyPr/>
          <a:lstStyle/>
          <a:p>
            <a:fld id="{52B0F5E7-CCFC-4001-9450-0583F0E759F9}" type="slidenum">
              <a:rPr lang="pt-BR" altLang="pt-BR" smtClean="0"/>
              <a:pPr/>
              <a:t>97</a:t>
            </a:fld>
            <a:endParaRPr lang="pt-BR" altLang="pt-BR" smtClean="0"/>
          </a:p>
        </p:txBody>
      </p:sp>
      <p:sp>
        <p:nvSpPr>
          <p:cNvPr id="155651"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F642EA0-532F-43D1-B092-048FC409BD2C}"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97</a:t>
            </a:fld>
            <a:endParaRPr lang="pt-BR" altLang="pt-BR" sz="1400">
              <a:solidFill>
                <a:srgbClr val="000000"/>
              </a:solidFill>
              <a:latin typeface="Times New Roman" pitchFamily="18" charset="0"/>
            </a:endParaRPr>
          </a:p>
        </p:txBody>
      </p:sp>
      <p:sp>
        <p:nvSpPr>
          <p:cNvPr id="155652"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5653"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a:ln>
            <a:miter lim="800000"/>
            <a:headEnd/>
            <a:tailEnd/>
          </a:ln>
        </p:spPr>
        <p:txBody>
          <a:bodyPr/>
          <a:lstStyle/>
          <a:p>
            <a:fld id="{0C3E3D42-D7D1-4069-AD97-38FE738A093E}" type="slidenum">
              <a:rPr lang="pt-BR" altLang="pt-BR" smtClean="0"/>
              <a:pPr/>
              <a:t>98</a:t>
            </a:fld>
            <a:endParaRPr lang="pt-BR" altLang="pt-BR" smtClean="0"/>
          </a:p>
        </p:txBody>
      </p:sp>
      <p:sp>
        <p:nvSpPr>
          <p:cNvPr id="157699"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D43362A-DA43-44E9-9BE3-F32FE4DA2E6E}"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98</a:t>
            </a:fld>
            <a:endParaRPr lang="pt-BR" altLang="pt-BR" sz="1400">
              <a:solidFill>
                <a:srgbClr val="000000"/>
              </a:solidFill>
              <a:latin typeface="Times New Roman" pitchFamily="18" charset="0"/>
            </a:endParaRPr>
          </a:p>
        </p:txBody>
      </p:sp>
      <p:sp>
        <p:nvSpPr>
          <p:cNvPr id="157700"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7701"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a:ln>
            <a:miter lim="800000"/>
            <a:headEnd/>
            <a:tailEnd/>
          </a:ln>
        </p:spPr>
        <p:txBody>
          <a:bodyPr/>
          <a:lstStyle/>
          <a:p>
            <a:fld id="{43AC2FBD-0AAA-4DA6-8D00-B5A482615D1D}" type="slidenum">
              <a:rPr lang="pt-BR" altLang="pt-BR" smtClean="0"/>
              <a:pPr/>
              <a:t>99</a:t>
            </a:fld>
            <a:endParaRPr lang="pt-BR" altLang="pt-BR" smtClean="0"/>
          </a:p>
        </p:txBody>
      </p:sp>
      <p:sp>
        <p:nvSpPr>
          <p:cNvPr id="159747"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26F9533-5F54-4AFF-AC3B-58E9C28EB325}"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99</a:t>
            </a:fld>
            <a:endParaRPr lang="pt-BR" altLang="pt-BR" sz="1400">
              <a:solidFill>
                <a:srgbClr val="000000"/>
              </a:solidFill>
              <a:latin typeface="Times New Roman" pitchFamily="18" charset="0"/>
            </a:endParaRPr>
          </a:p>
        </p:txBody>
      </p:sp>
      <p:sp>
        <p:nvSpPr>
          <p:cNvPr id="159748"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9749"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a:ln>
            <a:miter lim="800000"/>
            <a:headEnd/>
            <a:tailEnd/>
          </a:ln>
        </p:spPr>
        <p:txBody>
          <a:bodyPr/>
          <a:lstStyle/>
          <a:p>
            <a:fld id="{43AC2FBD-0AAA-4DA6-8D00-B5A482615D1D}" type="slidenum">
              <a:rPr lang="pt-BR" altLang="pt-BR" smtClean="0"/>
              <a:pPr/>
              <a:t>100</a:t>
            </a:fld>
            <a:endParaRPr lang="pt-BR" altLang="pt-BR" smtClean="0"/>
          </a:p>
        </p:txBody>
      </p:sp>
      <p:sp>
        <p:nvSpPr>
          <p:cNvPr id="159747"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26F9533-5F54-4AFF-AC3B-58E9C28EB325}"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100</a:t>
            </a:fld>
            <a:endParaRPr lang="pt-BR" altLang="pt-BR" sz="1400">
              <a:solidFill>
                <a:srgbClr val="000000"/>
              </a:solidFill>
              <a:latin typeface="Times New Roman" pitchFamily="18" charset="0"/>
            </a:endParaRPr>
          </a:p>
        </p:txBody>
      </p:sp>
      <p:sp>
        <p:nvSpPr>
          <p:cNvPr id="159748"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59749"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a:ln>
            <a:miter lim="800000"/>
            <a:headEnd/>
            <a:tailEnd/>
          </a:ln>
        </p:spPr>
        <p:txBody>
          <a:bodyPr/>
          <a:lstStyle/>
          <a:p>
            <a:fld id="{7EE7D534-65DA-4DE0-8F66-4F1AE675B78C}" type="slidenum">
              <a:rPr lang="pt-BR" altLang="pt-BR" smtClean="0"/>
              <a:pPr/>
              <a:t>101</a:t>
            </a:fld>
            <a:endParaRPr lang="pt-BR" altLang="pt-BR" smtClean="0"/>
          </a:p>
        </p:txBody>
      </p:sp>
      <p:sp>
        <p:nvSpPr>
          <p:cNvPr id="16179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6179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8"/>
          <p:cNvSpPr>
            <a:spLocks noGrp="1" noChangeArrowheads="1"/>
          </p:cNvSpPr>
          <p:nvPr>
            <p:ph type="sldNum" sz="quarter"/>
          </p:nvPr>
        </p:nvSpPr>
        <p:spPr>
          <a:noFill/>
          <a:ln>
            <a:miter lim="800000"/>
            <a:headEnd/>
            <a:tailEnd/>
          </a:ln>
        </p:spPr>
        <p:txBody>
          <a:bodyPr/>
          <a:lstStyle/>
          <a:p>
            <a:fld id="{5331F9C0-5254-4AF7-97A0-0F4410A1577A}" type="slidenum">
              <a:rPr lang="pt-BR" altLang="pt-BR" smtClean="0"/>
              <a:pPr/>
              <a:t>102</a:t>
            </a:fld>
            <a:endParaRPr lang="pt-BR" altLang="pt-BR" smtClean="0"/>
          </a:p>
        </p:txBody>
      </p:sp>
      <p:sp>
        <p:nvSpPr>
          <p:cNvPr id="163843"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63844"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a:ln>
            <a:miter lim="800000"/>
            <a:headEnd/>
            <a:tailEnd/>
          </a:ln>
        </p:spPr>
        <p:txBody>
          <a:bodyPr/>
          <a:lstStyle/>
          <a:p>
            <a:fld id="{38E3813C-361D-42AA-9C6A-CC8F9E57BF88}" type="slidenum">
              <a:rPr lang="pt-BR" altLang="pt-BR" smtClean="0"/>
              <a:pPr/>
              <a:t>103</a:t>
            </a:fld>
            <a:endParaRPr lang="pt-BR" altLang="pt-BR" smtClean="0"/>
          </a:p>
        </p:txBody>
      </p:sp>
      <p:sp>
        <p:nvSpPr>
          <p:cNvPr id="165891"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D0DD8E3-7CC3-4465-A861-CBF7ACE81D86}"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103</a:t>
            </a:fld>
            <a:endParaRPr lang="pt-BR" altLang="pt-BR" sz="1400">
              <a:solidFill>
                <a:srgbClr val="000000"/>
              </a:solidFill>
              <a:latin typeface="Times New Roman" pitchFamily="18" charset="0"/>
            </a:endParaRPr>
          </a:p>
        </p:txBody>
      </p:sp>
      <p:sp>
        <p:nvSpPr>
          <p:cNvPr id="165892"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65893"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a:ln>
            <a:miter lim="800000"/>
            <a:headEnd/>
            <a:tailEnd/>
          </a:ln>
        </p:spPr>
        <p:txBody>
          <a:bodyPr/>
          <a:lstStyle/>
          <a:p>
            <a:fld id="{90F29DEC-7256-4AA6-B4A3-58381CA709CB}" type="slidenum">
              <a:rPr lang="pt-BR" altLang="pt-BR" smtClean="0"/>
              <a:pPr/>
              <a:t>104</a:t>
            </a:fld>
            <a:endParaRPr lang="pt-BR" altLang="pt-BR" smtClean="0"/>
          </a:p>
        </p:txBody>
      </p:sp>
      <p:sp>
        <p:nvSpPr>
          <p:cNvPr id="167939"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295F910-C39F-4B34-8F56-48BC37FC12EA}"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104</a:t>
            </a:fld>
            <a:endParaRPr lang="pt-BR" altLang="pt-BR" sz="1400">
              <a:solidFill>
                <a:srgbClr val="000000"/>
              </a:solidFill>
              <a:latin typeface="Times New Roman" pitchFamily="18" charset="0"/>
            </a:endParaRPr>
          </a:p>
        </p:txBody>
      </p:sp>
      <p:sp>
        <p:nvSpPr>
          <p:cNvPr id="167940"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67941"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8"/>
          <p:cNvSpPr>
            <a:spLocks noGrp="1" noChangeArrowheads="1"/>
          </p:cNvSpPr>
          <p:nvPr>
            <p:ph type="sldNum" sz="quarter"/>
          </p:nvPr>
        </p:nvSpPr>
        <p:spPr>
          <a:noFill/>
          <a:ln>
            <a:miter lim="800000"/>
            <a:headEnd/>
            <a:tailEnd/>
          </a:ln>
        </p:spPr>
        <p:txBody>
          <a:bodyPr/>
          <a:lstStyle/>
          <a:p>
            <a:fld id="{8467520F-0391-4F19-B57F-B18231287BE2}" type="slidenum">
              <a:rPr lang="pt-BR" altLang="pt-BR" smtClean="0"/>
              <a:pPr/>
              <a:t>105</a:t>
            </a:fld>
            <a:endParaRPr lang="pt-BR" altLang="pt-BR" smtClean="0"/>
          </a:p>
        </p:txBody>
      </p:sp>
      <p:sp>
        <p:nvSpPr>
          <p:cNvPr id="169987"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173CEEC-CD8E-47B5-B261-197EB6C3819D}"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105</a:t>
            </a:fld>
            <a:endParaRPr lang="pt-BR" altLang="pt-BR" sz="1400">
              <a:solidFill>
                <a:srgbClr val="000000"/>
              </a:solidFill>
              <a:latin typeface="Times New Roman" pitchFamily="18" charset="0"/>
            </a:endParaRPr>
          </a:p>
        </p:txBody>
      </p:sp>
      <p:sp>
        <p:nvSpPr>
          <p:cNvPr id="169988"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69989"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CA49D77D-9ECF-4F72-935A-99CB2837390B}" type="slidenum">
              <a:rPr lang="pt-BR" sz="1400" b="0" strike="noStrike" spc="-1">
                <a:solidFill>
                  <a:srgbClr val="000000"/>
                </a:solidFill>
                <a:uFill>
                  <a:solidFill>
                    <a:srgbClr val="FFFFFF"/>
                  </a:solidFill>
                </a:uFill>
                <a:latin typeface="Times New Roman"/>
                <a:ea typeface="Microsoft YaHei"/>
              </a:rPr>
              <a:t>17</a:t>
            </a:fld>
            <a:endParaRPr lang="pt-BR" sz="1800" b="0" strike="noStrike" spc="-1">
              <a:solidFill>
                <a:srgbClr val="000000"/>
              </a:solidFill>
              <a:uFill>
                <a:solidFill>
                  <a:srgbClr val="FFFFFF"/>
                </a:solidFill>
              </a:uFill>
              <a:latin typeface="Arial"/>
            </a:endParaRPr>
          </a:p>
        </p:txBody>
      </p:sp>
      <p:sp>
        <p:nvSpPr>
          <p:cNvPr id="308"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63865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8"/>
          <p:cNvSpPr>
            <a:spLocks noGrp="1" noChangeArrowheads="1"/>
          </p:cNvSpPr>
          <p:nvPr>
            <p:ph type="sldNum" sz="quarter"/>
          </p:nvPr>
        </p:nvSpPr>
        <p:spPr>
          <a:noFill/>
          <a:ln>
            <a:miter lim="800000"/>
            <a:headEnd/>
            <a:tailEnd/>
          </a:ln>
        </p:spPr>
        <p:txBody>
          <a:bodyPr/>
          <a:lstStyle/>
          <a:p>
            <a:fld id="{F5B41B24-8DC9-4BBF-B770-C9E516E37FAC}" type="slidenum">
              <a:rPr lang="pt-BR" altLang="pt-BR" smtClean="0"/>
              <a:pPr/>
              <a:t>106</a:t>
            </a:fld>
            <a:endParaRPr lang="pt-BR" altLang="pt-BR" smtClean="0"/>
          </a:p>
        </p:txBody>
      </p:sp>
      <p:sp>
        <p:nvSpPr>
          <p:cNvPr id="17203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7203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8"/>
          <p:cNvSpPr>
            <a:spLocks noGrp="1" noChangeArrowheads="1"/>
          </p:cNvSpPr>
          <p:nvPr>
            <p:ph type="sldNum" sz="quarter"/>
          </p:nvPr>
        </p:nvSpPr>
        <p:spPr>
          <a:noFill/>
          <a:ln>
            <a:miter lim="800000"/>
            <a:headEnd/>
            <a:tailEnd/>
          </a:ln>
        </p:spPr>
        <p:txBody>
          <a:bodyPr/>
          <a:lstStyle/>
          <a:p>
            <a:fld id="{9250A774-5987-4763-B532-B28AB20BC61F}" type="slidenum">
              <a:rPr lang="pt-BR" altLang="pt-BR" smtClean="0"/>
              <a:pPr/>
              <a:t>107</a:t>
            </a:fld>
            <a:endParaRPr lang="pt-BR" altLang="pt-BR" smtClean="0"/>
          </a:p>
        </p:txBody>
      </p:sp>
      <p:sp>
        <p:nvSpPr>
          <p:cNvPr id="174083"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74084"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8"/>
          <p:cNvSpPr>
            <a:spLocks noGrp="1" noChangeArrowheads="1"/>
          </p:cNvSpPr>
          <p:nvPr>
            <p:ph type="sldNum" sz="quarter"/>
          </p:nvPr>
        </p:nvSpPr>
        <p:spPr>
          <a:noFill/>
          <a:ln>
            <a:miter lim="800000"/>
            <a:headEnd/>
            <a:tailEnd/>
          </a:ln>
        </p:spPr>
        <p:txBody>
          <a:bodyPr/>
          <a:lstStyle/>
          <a:p>
            <a:fld id="{40296A05-A4E1-4931-9D02-759A95C57A33}" type="slidenum">
              <a:rPr lang="pt-BR" altLang="pt-BR" smtClean="0"/>
              <a:pPr/>
              <a:t>108</a:t>
            </a:fld>
            <a:endParaRPr lang="pt-BR" altLang="pt-BR" smtClean="0"/>
          </a:p>
        </p:txBody>
      </p:sp>
      <p:sp>
        <p:nvSpPr>
          <p:cNvPr id="176131"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76132"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8"/>
          <p:cNvSpPr>
            <a:spLocks noGrp="1" noChangeArrowheads="1"/>
          </p:cNvSpPr>
          <p:nvPr>
            <p:ph type="sldNum" sz="quarter"/>
          </p:nvPr>
        </p:nvSpPr>
        <p:spPr>
          <a:noFill/>
          <a:ln>
            <a:miter lim="800000"/>
            <a:headEnd/>
            <a:tailEnd/>
          </a:ln>
        </p:spPr>
        <p:txBody>
          <a:bodyPr/>
          <a:lstStyle/>
          <a:p>
            <a:fld id="{32F93034-92C9-4AFB-B37C-5F3DFEA28CB4}" type="slidenum">
              <a:rPr lang="pt-BR" altLang="pt-BR" smtClean="0"/>
              <a:pPr/>
              <a:t>109</a:t>
            </a:fld>
            <a:endParaRPr lang="pt-BR" altLang="pt-BR" smtClean="0"/>
          </a:p>
        </p:txBody>
      </p:sp>
      <p:sp>
        <p:nvSpPr>
          <p:cNvPr id="178179"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78180"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8"/>
          <p:cNvSpPr>
            <a:spLocks noGrp="1" noChangeArrowheads="1"/>
          </p:cNvSpPr>
          <p:nvPr>
            <p:ph type="sldNum" sz="quarter"/>
          </p:nvPr>
        </p:nvSpPr>
        <p:spPr>
          <a:noFill/>
          <a:ln>
            <a:miter lim="800000"/>
            <a:headEnd/>
            <a:tailEnd/>
          </a:ln>
        </p:spPr>
        <p:txBody>
          <a:bodyPr/>
          <a:lstStyle/>
          <a:p>
            <a:fld id="{3D40741B-F2F5-4BCC-8A63-419220135EA4}" type="slidenum">
              <a:rPr lang="pt-BR" altLang="pt-BR" smtClean="0"/>
              <a:pPr/>
              <a:t>110</a:t>
            </a:fld>
            <a:endParaRPr lang="pt-BR" altLang="pt-BR" smtClean="0"/>
          </a:p>
        </p:txBody>
      </p:sp>
      <p:sp>
        <p:nvSpPr>
          <p:cNvPr id="180227"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80228"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8"/>
          <p:cNvSpPr>
            <a:spLocks noGrp="1" noChangeArrowheads="1"/>
          </p:cNvSpPr>
          <p:nvPr>
            <p:ph type="sldNum" sz="quarter"/>
          </p:nvPr>
        </p:nvSpPr>
        <p:spPr>
          <a:noFill/>
          <a:ln>
            <a:miter lim="800000"/>
            <a:headEnd/>
            <a:tailEnd/>
          </a:ln>
        </p:spPr>
        <p:txBody>
          <a:bodyPr/>
          <a:lstStyle/>
          <a:p>
            <a:fld id="{5ACFA0F3-BF8F-466A-A92F-DA3B920AEB76}" type="slidenum">
              <a:rPr lang="pt-BR" altLang="pt-BR" smtClean="0"/>
              <a:pPr/>
              <a:t>111</a:t>
            </a:fld>
            <a:endParaRPr lang="pt-BR" altLang="pt-BR" smtClean="0"/>
          </a:p>
        </p:txBody>
      </p:sp>
      <p:sp>
        <p:nvSpPr>
          <p:cNvPr id="18227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8227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8"/>
          <p:cNvSpPr>
            <a:spLocks noGrp="1" noChangeArrowheads="1"/>
          </p:cNvSpPr>
          <p:nvPr>
            <p:ph type="sldNum" sz="quarter"/>
          </p:nvPr>
        </p:nvSpPr>
        <p:spPr>
          <a:noFill/>
          <a:ln>
            <a:miter lim="800000"/>
            <a:headEnd/>
            <a:tailEnd/>
          </a:ln>
        </p:spPr>
        <p:txBody>
          <a:bodyPr/>
          <a:lstStyle/>
          <a:p>
            <a:fld id="{788B462A-F6AB-4CC1-9FC7-70BD05F52AE2}" type="slidenum">
              <a:rPr lang="pt-BR" altLang="pt-BR" smtClean="0"/>
              <a:pPr/>
              <a:t>112</a:t>
            </a:fld>
            <a:endParaRPr lang="pt-BR" altLang="pt-BR" smtClean="0"/>
          </a:p>
        </p:txBody>
      </p:sp>
      <p:sp>
        <p:nvSpPr>
          <p:cNvPr id="184323"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84324"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8"/>
          <p:cNvSpPr>
            <a:spLocks noGrp="1" noChangeArrowheads="1"/>
          </p:cNvSpPr>
          <p:nvPr>
            <p:ph type="sldNum" sz="quarter"/>
          </p:nvPr>
        </p:nvSpPr>
        <p:spPr>
          <a:noFill/>
          <a:ln>
            <a:miter lim="800000"/>
            <a:headEnd/>
            <a:tailEnd/>
          </a:ln>
        </p:spPr>
        <p:txBody>
          <a:bodyPr/>
          <a:lstStyle/>
          <a:p>
            <a:fld id="{0038EB11-2149-4315-A4A1-27C741E6F42A}" type="slidenum">
              <a:rPr lang="pt-BR" altLang="pt-BR" smtClean="0"/>
              <a:pPr/>
              <a:t>113</a:t>
            </a:fld>
            <a:endParaRPr lang="pt-BR" altLang="pt-BR" smtClean="0"/>
          </a:p>
        </p:txBody>
      </p:sp>
      <p:sp>
        <p:nvSpPr>
          <p:cNvPr id="186371"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86372"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8"/>
          <p:cNvSpPr>
            <a:spLocks noGrp="1" noChangeArrowheads="1"/>
          </p:cNvSpPr>
          <p:nvPr>
            <p:ph type="sldNum" sz="quarter"/>
          </p:nvPr>
        </p:nvSpPr>
        <p:spPr>
          <a:noFill/>
          <a:ln>
            <a:miter lim="800000"/>
            <a:headEnd/>
            <a:tailEnd/>
          </a:ln>
        </p:spPr>
        <p:txBody>
          <a:bodyPr/>
          <a:lstStyle/>
          <a:p>
            <a:fld id="{E74AE271-8DD7-4AE4-9C54-0CA9D33975A3}" type="slidenum">
              <a:rPr lang="pt-BR" altLang="pt-BR" smtClean="0"/>
              <a:pPr/>
              <a:t>114</a:t>
            </a:fld>
            <a:endParaRPr lang="pt-BR" altLang="pt-BR" smtClean="0"/>
          </a:p>
        </p:txBody>
      </p:sp>
      <p:sp>
        <p:nvSpPr>
          <p:cNvPr id="188419"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88420"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8"/>
          <p:cNvSpPr>
            <a:spLocks noGrp="1" noChangeArrowheads="1"/>
          </p:cNvSpPr>
          <p:nvPr>
            <p:ph type="sldNum" sz="quarter"/>
          </p:nvPr>
        </p:nvSpPr>
        <p:spPr>
          <a:noFill/>
          <a:ln>
            <a:miter lim="800000"/>
            <a:headEnd/>
            <a:tailEnd/>
          </a:ln>
        </p:spPr>
        <p:txBody>
          <a:bodyPr/>
          <a:lstStyle/>
          <a:p>
            <a:fld id="{A70EA0DD-E459-4C25-AC22-765F6ED6FE87}" type="slidenum">
              <a:rPr lang="pt-BR" altLang="pt-BR" smtClean="0"/>
              <a:pPr/>
              <a:t>115</a:t>
            </a:fld>
            <a:endParaRPr lang="pt-BR" altLang="pt-BR" smtClean="0"/>
          </a:p>
        </p:txBody>
      </p:sp>
      <p:sp>
        <p:nvSpPr>
          <p:cNvPr id="190467"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90468"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72818CB8-A47E-4A8D-8E52-BFB3FE929028}" type="slidenum">
              <a:rPr lang="pt-BR" sz="1400" b="0" strike="noStrike" spc="-1">
                <a:solidFill>
                  <a:srgbClr val="000000"/>
                </a:solidFill>
                <a:uFill>
                  <a:solidFill>
                    <a:srgbClr val="FFFFFF"/>
                  </a:solidFill>
                </a:uFill>
                <a:latin typeface="Times New Roman"/>
                <a:ea typeface="Microsoft YaHei"/>
              </a:rPr>
              <a:t>18</a:t>
            </a:fld>
            <a:endParaRPr lang="pt-BR" sz="1800" b="0" strike="noStrike" spc="-1">
              <a:solidFill>
                <a:srgbClr val="000000"/>
              </a:solidFill>
              <a:uFill>
                <a:solidFill>
                  <a:srgbClr val="FFFFFF"/>
                </a:solidFill>
              </a:uFill>
              <a:latin typeface="Arial"/>
            </a:endParaRPr>
          </a:p>
        </p:txBody>
      </p:sp>
      <p:sp>
        <p:nvSpPr>
          <p:cNvPr id="310"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8116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8"/>
          <p:cNvSpPr>
            <a:spLocks noGrp="1" noChangeArrowheads="1"/>
          </p:cNvSpPr>
          <p:nvPr>
            <p:ph type="sldNum" sz="quarter"/>
          </p:nvPr>
        </p:nvSpPr>
        <p:spPr>
          <a:noFill/>
          <a:ln>
            <a:miter lim="800000"/>
            <a:headEnd/>
            <a:tailEnd/>
          </a:ln>
        </p:spPr>
        <p:txBody>
          <a:bodyPr/>
          <a:lstStyle/>
          <a:p>
            <a:fld id="{BE782EF7-872D-4668-A523-7B85E906501E}" type="slidenum">
              <a:rPr lang="pt-BR" altLang="pt-BR" smtClean="0"/>
              <a:pPr/>
              <a:t>116</a:t>
            </a:fld>
            <a:endParaRPr lang="pt-BR" altLang="pt-BR" smtClean="0"/>
          </a:p>
        </p:txBody>
      </p:sp>
      <p:sp>
        <p:nvSpPr>
          <p:cNvPr id="19251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9251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8"/>
          <p:cNvSpPr>
            <a:spLocks noGrp="1" noChangeArrowheads="1"/>
          </p:cNvSpPr>
          <p:nvPr>
            <p:ph type="sldNum" sz="quarter"/>
          </p:nvPr>
        </p:nvSpPr>
        <p:spPr>
          <a:noFill/>
          <a:ln>
            <a:miter lim="800000"/>
            <a:headEnd/>
            <a:tailEnd/>
          </a:ln>
        </p:spPr>
        <p:txBody>
          <a:bodyPr/>
          <a:lstStyle/>
          <a:p>
            <a:fld id="{D3D198FF-A92D-4D5A-BC16-31705AEDD352}" type="slidenum">
              <a:rPr lang="pt-BR" altLang="pt-BR" smtClean="0"/>
              <a:pPr/>
              <a:t>117</a:t>
            </a:fld>
            <a:endParaRPr lang="pt-BR" altLang="pt-BR" smtClean="0"/>
          </a:p>
        </p:txBody>
      </p:sp>
      <p:sp>
        <p:nvSpPr>
          <p:cNvPr id="194563"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194564"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8"/>
          <p:cNvSpPr>
            <a:spLocks noGrp="1" noChangeArrowheads="1"/>
          </p:cNvSpPr>
          <p:nvPr>
            <p:ph type="sldNum" sz="quarter"/>
          </p:nvPr>
        </p:nvSpPr>
        <p:spPr>
          <a:noFill/>
          <a:ln>
            <a:miter lim="800000"/>
            <a:headEnd/>
            <a:tailEnd/>
          </a:ln>
        </p:spPr>
        <p:txBody>
          <a:bodyPr/>
          <a:lstStyle/>
          <a:p>
            <a:fld id="{FA39C110-D2F7-4919-99FD-B84E07D8B25E}" type="slidenum">
              <a:rPr lang="pt-BR" altLang="pt-BR" smtClean="0"/>
              <a:pPr/>
              <a:t>118</a:t>
            </a:fld>
            <a:endParaRPr lang="pt-BR" altLang="pt-BR" smtClean="0"/>
          </a:p>
        </p:txBody>
      </p:sp>
      <p:sp>
        <p:nvSpPr>
          <p:cNvPr id="196611"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5AEFBEF-3928-463E-B01A-1851FBC8A7AA}"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118</a:t>
            </a:fld>
            <a:endParaRPr lang="pt-BR" altLang="pt-BR" sz="1400">
              <a:solidFill>
                <a:srgbClr val="000000"/>
              </a:solidFill>
              <a:latin typeface="Times New Roman" pitchFamily="18" charset="0"/>
            </a:endParaRPr>
          </a:p>
        </p:txBody>
      </p:sp>
      <p:sp>
        <p:nvSpPr>
          <p:cNvPr id="196612"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96613"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8"/>
          <p:cNvSpPr>
            <a:spLocks noGrp="1" noChangeArrowheads="1"/>
          </p:cNvSpPr>
          <p:nvPr>
            <p:ph type="sldNum" sz="quarter"/>
          </p:nvPr>
        </p:nvSpPr>
        <p:spPr>
          <a:noFill/>
          <a:ln>
            <a:miter lim="800000"/>
            <a:headEnd/>
            <a:tailEnd/>
          </a:ln>
        </p:spPr>
        <p:txBody>
          <a:bodyPr/>
          <a:lstStyle/>
          <a:p>
            <a:fld id="{2EC29AF0-BEE8-47D8-98E0-FF76A8212AFB}" type="slidenum">
              <a:rPr lang="pt-BR" altLang="pt-BR" smtClean="0"/>
              <a:pPr/>
              <a:t>119</a:t>
            </a:fld>
            <a:endParaRPr lang="pt-BR" altLang="pt-BR" smtClean="0"/>
          </a:p>
        </p:txBody>
      </p:sp>
      <p:sp>
        <p:nvSpPr>
          <p:cNvPr id="198659"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9EE45BB-0DBA-426B-88B3-E56B535F12F5}"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119</a:t>
            </a:fld>
            <a:endParaRPr lang="pt-BR" altLang="pt-BR" sz="1400">
              <a:solidFill>
                <a:srgbClr val="000000"/>
              </a:solidFill>
              <a:latin typeface="Times New Roman" pitchFamily="18" charset="0"/>
            </a:endParaRPr>
          </a:p>
        </p:txBody>
      </p:sp>
      <p:sp>
        <p:nvSpPr>
          <p:cNvPr id="198660"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198661"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8"/>
          <p:cNvSpPr>
            <a:spLocks noGrp="1" noChangeArrowheads="1"/>
          </p:cNvSpPr>
          <p:nvPr>
            <p:ph type="sldNum" sz="quarter"/>
          </p:nvPr>
        </p:nvSpPr>
        <p:spPr>
          <a:noFill/>
          <a:ln>
            <a:miter lim="800000"/>
            <a:headEnd/>
            <a:tailEnd/>
          </a:ln>
        </p:spPr>
        <p:txBody>
          <a:bodyPr/>
          <a:lstStyle/>
          <a:p>
            <a:fld id="{E9BC4039-BC35-4D40-876D-4507877FB914}" type="slidenum">
              <a:rPr lang="pt-BR" altLang="pt-BR" smtClean="0"/>
              <a:pPr/>
              <a:t>120</a:t>
            </a:fld>
            <a:endParaRPr lang="pt-BR" altLang="pt-BR" smtClean="0"/>
          </a:p>
        </p:txBody>
      </p:sp>
      <p:sp>
        <p:nvSpPr>
          <p:cNvPr id="200707" name="Text Box 1"/>
          <p:cNvSpPr txBox="1">
            <a:spLocks noChangeArrowheads="1"/>
          </p:cNvSpPr>
          <p:nvPr/>
        </p:nvSpPr>
        <p:spPr bwMode="auto">
          <a:xfrm>
            <a:off x="4278313" y="10156825"/>
            <a:ext cx="3278187" cy="531813"/>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656F4A2-E455-45F8-AC4D-D9F427E0BAD7}" type="slidenum">
              <a:rPr lang="pt-BR" altLang="pt-BR" sz="1400">
                <a:solidFill>
                  <a:srgbClr val="000000"/>
                </a:solidFill>
                <a:latin typeface="Times New Roman" pitchFamily="18"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120</a:t>
            </a:fld>
            <a:endParaRPr lang="pt-BR" altLang="pt-BR" sz="1400">
              <a:solidFill>
                <a:srgbClr val="000000"/>
              </a:solidFill>
              <a:latin typeface="Times New Roman" pitchFamily="18" charset="0"/>
            </a:endParaRPr>
          </a:p>
        </p:txBody>
      </p:sp>
      <p:sp>
        <p:nvSpPr>
          <p:cNvPr id="200708" name="Rectangle 2"/>
          <p:cNvSpPr>
            <a:spLocks noGrp="1" noRot="1" noChangeAspect="1" noChangeArrowheads="1" noTextEdit="1"/>
          </p:cNvSpPr>
          <p:nvPr>
            <p:ph type="sldImg"/>
          </p:nvPr>
        </p:nvSpPr>
        <p:spPr>
          <a:xfrm>
            <a:off x="955675" y="812800"/>
            <a:ext cx="5645150" cy="4006850"/>
          </a:xfrm>
          <a:solidFill>
            <a:srgbClr val="FFFFFF"/>
          </a:solidFill>
          <a:ln>
            <a:solidFill>
              <a:srgbClr val="000000"/>
            </a:solidFill>
          </a:ln>
        </p:spPr>
      </p:sp>
      <p:sp>
        <p:nvSpPr>
          <p:cNvPr id="200709" name="Rectangle 3"/>
          <p:cNvSpPr>
            <a:spLocks noGrp="1" noChangeArrowheads="1"/>
          </p:cNvSpPr>
          <p:nvPr>
            <p:ph type="body" idx="1"/>
          </p:nvPr>
        </p:nvSpPr>
        <p:spPr>
          <a:xfrm>
            <a:off x="755650" y="5078413"/>
            <a:ext cx="6046788" cy="4810125"/>
          </a:xfrm>
          <a:noFill/>
        </p:spPr>
        <p:txBody>
          <a:bodyPr wrap="none" anchor="ctr"/>
          <a:lstStyle/>
          <a:p>
            <a:endParaRPr lang="pt-BR" altLang="pt-BR" smtClean="0"/>
          </a:p>
        </p:txBody>
      </p:sp>
      <p:sp>
        <p:nvSpPr>
          <p:cNvPr id="200710" name="Text Box 4"/>
          <p:cNvSpPr txBox="1">
            <a:spLocks noChangeArrowheads="1"/>
          </p:cNvSpPr>
          <p:nvPr/>
        </p:nvSpPr>
        <p:spPr bwMode="auto">
          <a:xfrm>
            <a:off x="4278313" y="10156825"/>
            <a:ext cx="3279775" cy="533400"/>
          </a:xfrm>
          <a:prstGeom prst="rect">
            <a:avLst/>
          </a:prstGeom>
          <a:noFill/>
          <a:ln w="9525">
            <a:noFill/>
            <a:miter lim="800000"/>
            <a:headEnd/>
            <a:tailEnd/>
          </a:ln>
        </p:spPr>
        <p:txBody>
          <a:bodyPr lIns="0" tIns="0" rIns="0" bIns="0" anchor="b"/>
          <a:lstStyle/>
          <a:p>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F81EA65-F4A9-4915-B6FF-0BF6FC71A2F8}" type="slidenum">
              <a:rPr lang="pt-BR" altLang="pt-BR" sz="1400">
                <a:solidFill>
                  <a:srgbClr val="262626"/>
                </a:solidFill>
                <a:latin typeface="Calibri" pitchFamily="34" charset="0"/>
              </a:rPr>
              <a:pPr algn="r"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120</a:t>
            </a:fld>
            <a:endParaRPr lang="pt-BR" altLang="pt-BR" sz="1400">
              <a:solidFill>
                <a:srgbClr val="262626"/>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8"/>
          <p:cNvSpPr>
            <a:spLocks noGrp="1" noChangeArrowheads="1"/>
          </p:cNvSpPr>
          <p:nvPr>
            <p:ph type="sldNum" sz="quarter"/>
          </p:nvPr>
        </p:nvSpPr>
        <p:spPr>
          <a:noFill/>
          <a:ln>
            <a:miter lim="800000"/>
            <a:headEnd/>
            <a:tailEnd/>
          </a:ln>
        </p:spPr>
        <p:txBody>
          <a:bodyPr/>
          <a:lstStyle/>
          <a:p>
            <a:fld id="{40686FC0-1B0C-4BAB-A3CC-9224D2FF5C49}" type="slidenum">
              <a:rPr lang="pt-BR" altLang="pt-BR" smtClean="0"/>
              <a:pPr/>
              <a:t>121</a:t>
            </a:fld>
            <a:endParaRPr lang="pt-BR" altLang="pt-BR" smtClean="0"/>
          </a:p>
        </p:txBody>
      </p:sp>
      <p:sp>
        <p:nvSpPr>
          <p:cNvPr id="20275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20275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8"/>
          <p:cNvSpPr>
            <a:spLocks noGrp="1" noChangeArrowheads="1"/>
          </p:cNvSpPr>
          <p:nvPr>
            <p:ph type="sldNum" sz="quarter"/>
          </p:nvPr>
        </p:nvSpPr>
        <p:spPr>
          <a:noFill/>
          <a:ln>
            <a:miter lim="800000"/>
            <a:headEnd/>
            <a:tailEnd/>
          </a:ln>
        </p:spPr>
        <p:txBody>
          <a:bodyPr/>
          <a:lstStyle/>
          <a:p>
            <a:fld id="{40686FC0-1B0C-4BAB-A3CC-9224D2FF5C49}" type="slidenum">
              <a:rPr lang="pt-BR" altLang="pt-BR" smtClean="0"/>
              <a:pPr/>
              <a:t>122</a:t>
            </a:fld>
            <a:endParaRPr lang="pt-BR" altLang="pt-BR" smtClean="0"/>
          </a:p>
        </p:txBody>
      </p:sp>
      <p:sp>
        <p:nvSpPr>
          <p:cNvPr id="202755" name="Rectangle 1"/>
          <p:cNvSpPr>
            <a:spLocks noGrp="1" noRot="1" noChangeAspect="1" noChangeArrowheads="1" noTextEdit="1"/>
          </p:cNvSpPr>
          <p:nvPr>
            <p:ph type="sldImg"/>
          </p:nvPr>
        </p:nvSpPr>
        <p:spPr>
          <a:xfrm>
            <a:off x="957263" y="812800"/>
            <a:ext cx="5640387" cy="4005263"/>
          </a:xfrm>
          <a:solidFill>
            <a:srgbClr val="FFFFFF"/>
          </a:solidFill>
          <a:ln>
            <a:solidFill>
              <a:srgbClr val="000000"/>
            </a:solidFill>
          </a:ln>
        </p:spPr>
      </p:sp>
      <p:sp>
        <p:nvSpPr>
          <p:cNvPr id="202756" name="Rectangle 2"/>
          <p:cNvSpPr>
            <a:spLocks noGrp="1" noChangeArrowheads="1"/>
          </p:cNvSpPr>
          <p:nvPr>
            <p:ph type="body" idx="1"/>
          </p:nvPr>
        </p:nvSpPr>
        <p:spPr>
          <a:xfrm>
            <a:off x="755650" y="5078413"/>
            <a:ext cx="6045200" cy="4808537"/>
          </a:xfrm>
          <a:noFill/>
        </p:spPr>
        <p:txBody>
          <a:bodyPr wrap="none" anchor="ctr"/>
          <a:lstStyle/>
          <a:p>
            <a:endParaRPr lang="pt-BR" altLang="pt-B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txBox="1">
            <a:spLocks noGrp="1" noChangeArrowheads="1"/>
          </p:cNvSpPr>
          <p:nvPr/>
        </p:nvSpPr>
        <p:spPr bwMode="auto">
          <a:xfrm>
            <a:off x="4429125" y="11368088"/>
            <a:ext cx="3395663" cy="596900"/>
          </a:xfrm>
          <a:prstGeom prst="rect">
            <a:avLst/>
          </a:prstGeom>
          <a:noFill/>
          <a:ln w="9525">
            <a:noFill/>
            <a:miter lim="800000"/>
            <a:headEnd/>
            <a:tailEnd/>
          </a:ln>
        </p:spPr>
        <p:txBody>
          <a:bodyPr lIns="0" tIns="0" rIns="0" bIns="0" anchor="b"/>
          <a:lstStyle/>
          <a:p>
            <a:pPr algn="r" defTabSz="914400" hangingPunct="0">
              <a:lnSpc>
                <a:spcPct val="95000"/>
              </a:lnSpc>
              <a:buClr>
                <a:srgbClr val="000000"/>
              </a:buClr>
              <a:buSzPct val="100000"/>
              <a:buFont typeface="Times New Roman" pitchFamily="18" charset="0"/>
              <a:buNone/>
              <a:tabLst>
                <a:tab pos="723900" algn="l"/>
                <a:tab pos="1447800" algn="l"/>
                <a:tab pos="2171700" algn="l"/>
                <a:tab pos="2895600" algn="l"/>
              </a:tabLst>
            </a:pPr>
            <a:fld id="{66D3D7CF-C869-4CB8-BF2F-300B932D0A72}" type="slidenum">
              <a:rPr lang="pt-BR" altLang="pt-BR" sz="1400">
                <a:solidFill>
                  <a:srgbClr val="000000"/>
                </a:solidFill>
                <a:latin typeface="Times New Roman" pitchFamily="18" charset="0"/>
                <a:ea typeface="Arial Unicode MS" pitchFamily="34" charset="-128"/>
                <a:cs typeface="Arial Unicode MS" pitchFamily="34" charset="-128"/>
              </a:rPr>
              <a:pPr algn="r" defTabSz="914400" hangingPunct="0">
                <a:lnSpc>
                  <a:spcPct val="95000"/>
                </a:lnSpc>
                <a:buClr>
                  <a:srgbClr val="000000"/>
                </a:buClr>
                <a:buSzPct val="100000"/>
                <a:buFont typeface="Times New Roman" pitchFamily="18" charset="0"/>
                <a:buNone/>
                <a:tabLst>
                  <a:tab pos="723900" algn="l"/>
                  <a:tab pos="1447800" algn="l"/>
                  <a:tab pos="2171700" algn="l"/>
                  <a:tab pos="2895600" algn="l"/>
                </a:tabLst>
              </a:pPr>
              <a:t>125</a:t>
            </a:fld>
            <a:endParaRPr lang="pt-BR" altLang="pt-BR" sz="1400">
              <a:solidFill>
                <a:srgbClr val="000000"/>
              </a:solidFill>
              <a:latin typeface="Times New Roman" pitchFamily="18" charset="0"/>
              <a:ea typeface="Arial Unicode MS" pitchFamily="34" charset="-128"/>
              <a:cs typeface="Arial Unicode MS" pitchFamily="34" charset="-128"/>
            </a:endParaRPr>
          </a:p>
        </p:txBody>
      </p:sp>
      <p:sp>
        <p:nvSpPr>
          <p:cNvPr id="61443" name="Rectangle 1"/>
          <p:cNvSpPr>
            <a:spLocks noGrp="1" noRot="1" noChangeAspect="1" noChangeArrowheads="1" noTextEdit="1"/>
          </p:cNvSpPr>
          <p:nvPr>
            <p:ph type="sldImg"/>
          </p:nvPr>
        </p:nvSpPr>
        <p:spPr>
          <a:xfrm>
            <a:off x="752475" y="909638"/>
            <a:ext cx="6319838" cy="4486275"/>
          </a:xfrm>
          <a:solidFill>
            <a:srgbClr val="FFFFFF"/>
          </a:solidFill>
          <a:ln>
            <a:solidFill>
              <a:srgbClr val="000000"/>
            </a:solidFill>
          </a:ln>
        </p:spPr>
      </p:sp>
      <p:sp>
        <p:nvSpPr>
          <p:cNvPr id="61444" name="Rectangle 2"/>
          <p:cNvSpPr>
            <a:spLocks noGrp="1" noChangeArrowheads="1"/>
          </p:cNvSpPr>
          <p:nvPr>
            <p:ph type="body" idx="1"/>
          </p:nvPr>
        </p:nvSpPr>
        <p:spPr>
          <a:xfrm>
            <a:off x="782638" y="5684838"/>
            <a:ext cx="6261100" cy="5384800"/>
          </a:xfrm>
          <a:noFill/>
        </p:spPr>
        <p:txBody>
          <a:bodyPr wrap="none" lIns="99048" tIns="49524" rIns="99048" bIns="49524" anchor="ctr"/>
          <a:lstStyle/>
          <a:p>
            <a:pPr defTabSz="914400" eaLnBrk="1" hangingPunct="1"/>
            <a:endParaRPr lang="pt-BR" altLang="pt-B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txBox="1">
            <a:spLocks noGrp="1" noChangeArrowheads="1"/>
          </p:cNvSpPr>
          <p:nvPr/>
        </p:nvSpPr>
        <p:spPr bwMode="auto">
          <a:xfrm>
            <a:off x="4428847" y="11368239"/>
            <a:ext cx="3395174" cy="59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ct val="30000"/>
              </a:spcBef>
              <a:tabLst>
                <a:tab pos="723900" algn="l"/>
                <a:tab pos="1447800" algn="l"/>
                <a:tab pos="2171700" algn="l"/>
                <a:tab pos="2895600" algn="l"/>
              </a:tabLst>
              <a:defRPr sz="1200">
                <a:solidFill>
                  <a:schemeClr val="tx1"/>
                </a:solidFill>
                <a:latin typeface="Calibri" pitchFamily="34" charset="0"/>
              </a:defRPr>
            </a:lvl1pPr>
            <a:lvl2pPr marL="742950" indent="-285750" eaLnBrk="0" hangingPunct="0">
              <a:spcBef>
                <a:spcPct val="30000"/>
              </a:spcBef>
              <a:tabLst>
                <a:tab pos="723900" algn="l"/>
                <a:tab pos="1447800" algn="l"/>
                <a:tab pos="2171700" algn="l"/>
                <a:tab pos="2895600" algn="l"/>
              </a:tabLst>
              <a:defRPr sz="1200">
                <a:solidFill>
                  <a:schemeClr val="tx1"/>
                </a:solidFill>
                <a:latin typeface="Calibri" pitchFamily="34" charset="0"/>
              </a:defRPr>
            </a:lvl2pPr>
            <a:lvl3pPr marL="1143000" indent="-228600" eaLnBrk="0" hangingPunct="0">
              <a:spcBef>
                <a:spcPct val="30000"/>
              </a:spcBef>
              <a:tabLst>
                <a:tab pos="723900" algn="l"/>
                <a:tab pos="1447800" algn="l"/>
                <a:tab pos="2171700" algn="l"/>
                <a:tab pos="2895600" algn="l"/>
              </a:tabLst>
              <a:defRPr sz="1200">
                <a:solidFill>
                  <a:schemeClr val="tx1"/>
                </a:solidFill>
                <a:latin typeface="Calibri" pitchFamily="34" charset="0"/>
              </a:defRPr>
            </a:lvl3pPr>
            <a:lvl4pPr marL="1600200" indent="-228600" eaLnBrk="0" hangingPunct="0">
              <a:spcBef>
                <a:spcPct val="30000"/>
              </a:spcBef>
              <a:tabLst>
                <a:tab pos="723900" algn="l"/>
                <a:tab pos="1447800" algn="l"/>
                <a:tab pos="2171700" algn="l"/>
                <a:tab pos="2895600" algn="l"/>
              </a:tabLst>
              <a:defRPr sz="1200">
                <a:solidFill>
                  <a:schemeClr val="tx1"/>
                </a:solidFill>
                <a:latin typeface="Calibri" pitchFamily="34" charset="0"/>
              </a:defRPr>
            </a:lvl4pPr>
            <a:lvl5pPr marL="2057400" indent="-228600" eaLnBrk="0" hangingPunct="0">
              <a:spcBef>
                <a:spcPct val="30000"/>
              </a:spcBef>
              <a:tabLst>
                <a:tab pos="723900" algn="l"/>
                <a:tab pos="1447800" algn="l"/>
                <a:tab pos="2171700" algn="l"/>
                <a:tab pos="2895600"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9pPr>
          </a:lstStyle>
          <a:p>
            <a:pPr algn="r" eaLnBrk="1">
              <a:lnSpc>
                <a:spcPct val="95000"/>
              </a:lnSpc>
              <a:spcBef>
                <a:spcPct val="0"/>
              </a:spcBef>
              <a:buClr>
                <a:srgbClr val="000000"/>
              </a:buClr>
              <a:buFont typeface="Times New Roman" pitchFamily="18" charset="0"/>
              <a:buNone/>
            </a:pPr>
            <a:fld id="{7C12C3D9-0A30-44B2-A220-07F3C00917D4}" type="slidenum">
              <a:rPr lang="pt-BR" altLang="pt-BR" sz="1500">
                <a:solidFill>
                  <a:srgbClr val="000000"/>
                </a:solidFill>
                <a:latin typeface="Times New Roman" pitchFamily="18" charset="0"/>
                <a:ea typeface="Arial Unicode MS" pitchFamily="34" charset="-128"/>
                <a:cs typeface="Arial Unicode MS" pitchFamily="34" charset="-128"/>
              </a:rPr>
              <a:pPr algn="r" eaLnBrk="1">
                <a:lnSpc>
                  <a:spcPct val="95000"/>
                </a:lnSpc>
                <a:spcBef>
                  <a:spcPct val="0"/>
                </a:spcBef>
                <a:buClr>
                  <a:srgbClr val="000000"/>
                </a:buClr>
                <a:buFont typeface="Times New Roman" pitchFamily="18" charset="0"/>
                <a:buNone/>
              </a:pPr>
              <a:t>127</a:t>
            </a:fld>
            <a:endParaRPr lang="pt-BR" altLang="pt-BR" sz="1500">
              <a:solidFill>
                <a:srgbClr val="000000"/>
              </a:solidFill>
              <a:latin typeface="Times New Roman" pitchFamily="18" charset="0"/>
              <a:ea typeface="Arial Unicode MS" pitchFamily="34" charset="-128"/>
              <a:cs typeface="Arial Unicode MS" pitchFamily="34" charset="-128"/>
            </a:endParaRPr>
          </a:p>
        </p:txBody>
      </p:sp>
      <p:sp>
        <p:nvSpPr>
          <p:cNvPr id="64515" name="Rectangle 1"/>
          <p:cNvSpPr>
            <a:spLocks noGrp="1" noRot="1" noChangeAspect="1" noChangeArrowheads="1" noTextEdit="1"/>
          </p:cNvSpPr>
          <p:nvPr>
            <p:ph type="sldImg"/>
          </p:nvPr>
        </p:nvSpPr>
        <p:spPr bwMode="auto">
          <a:xfrm>
            <a:off x="752475" y="909638"/>
            <a:ext cx="6319838" cy="4486275"/>
          </a:xfrm>
          <a:solidFill>
            <a:srgbClr val="FFFFFF"/>
          </a:solidFill>
          <a:ln>
            <a:solidFill>
              <a:srgbClr val="000000"/>
            </a:solidFill>
            <a:miter lim="800000"/>
            <a:headEnd/>
            <a:tailEnd/>
          </a:ln>
        </p:spPr>
      </p:sp>
      <p:sp>
        <p:nvSpPr>
          <p:cNvPr id="64516" name="Rectangle 2"/>
          <p:cNvSpPr>
            <a:spLocks noGrp="1" noChangeArrowheads="1"/>
          </p:cNvSpPr>
          <p:nvPr>
            <p:ph type="body" idx="1"/>
          </p:nvPr>
        </p:nvSpPr>
        <p:spPr bwMode="auto">
          <a:xfrm>
            <a:off x="782238" y="5684120"/>
            <a:ext cx="6261188" cy="5385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endParaRPr lang="pt-BR" altLang="pt-B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64514" name="Espaço Reservado para Anotações 2"/>
          <p:cNvSpPr>
            <a:spLocks noGrp="1"/>
          </p:cNvSpPr>
          <p:nvPr>
            <p:ph type="body" idx="1"/>
          </p:nvPr>
        </p:nvSpPr>
        <p:spPr>
          <a:noFill/>
        </p:spPr>
        <p:txBody>
          <a:bodyPr/>
          <a:lstStyle/>
          <a:p>
            <a:endParaRPr lang="pt-BR" altLang="pt-BR" smtClean="0"/>
          </a:p>
        </p:txBody>
      </p:sp>
      <p:sp>
        <p:nvSpPr>
          <p:cNvPr id="64515"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D512365-6529-4A38-8BC8-AC32F9BE988C}"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130</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BDF614F2-0667-4FFE-A4EF-A819118B5882}" type="slidenum">
              <a:rPr lang="pt-BR" sz="1400" b="0" strike="noStrike" spc="-1">
                <a:solidFill>
                  <a:srgbClr val="000000"/>
                </a:solidFill>
                <a:uFill>
                  <a:solidFill>
                    <a:srgbClr val="FFFFFF"/>
                  </a:solidFill>
                </a:uFill>
                <a:latin typeface="Times New Roman"/>
                <a:ea typeface="Microsoft YaHei"/>
              </a:rPr>
              <a:t>19</a:t>
            </a:fld>
            <a:endParaRPr lang="pt-BR" sz="1800" b="0" strike="noStrike" spc="-1">
              <a:solidFill>
                <a:srgbClr val="000000"/>
              </a:solidFill>
              <a:uFill>
                <a:solidFill>
                  <a:srgbClr val="FFFFFF"/>
                </a:solidFill>
              </a:uFill>
              <a:latin typeface="Arial"/>
            </a:endParaRPr>
          </a:p>
        </p:txBody>
      </p:sp>
      <p:sp>
        <p:nvSpPr>
          <p:cNvPr id="312"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875975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body"/>
          </p:nvPr>
        </p:nvSpPr>
        <p:spPr>
          <a:xfrm>
            <a:off x="889000" y="4670425"/>
            <a:ext cx="4881563" cy="4421188"/>
          </a:xfrm>
          <a:noFill/>
        </p:spPr>
        <p:txBody>
          <a:bodyPr wrap="none" anchor="ctr"/>
          <a:lstStyle/>
          <a:p>
            <a:pPr>
              <a:spcBef>
                <a:spcPct val="0"/>
              </a:spcBef>
              <a:tabLst>
                <a:tab pos="723900" algn="l"/>
                <a:tab pos="1447800" algn="l"/>
                <a:tab pos="2171700" algn="l"/>
                <a:tab pos="2895600" algn="l"/>
                <a:tab pos="3619500" algn="l"/>
                <a:tab pos="4343400" algn="l"/>
                <a:tab pos="5067300" algn="l"/>
              </a:tabLst>
            </a:pPr>
            <a:endParaRPr lang="pt-BR" altLang="pt-BR" sz="2000" smtClean="0">
              <a:ea typeface="Microsoft YaHei" pitchFamily="34" charset="-122"/>
            </a:endParaRPr>
          </a:p>
        </p:txBody>
      </p:sp>
      <p:sp>
        <p:nvSpPr>
          <p:cNvPr id="66563" name="Rectangle 3"/>
          <p:cNvSpPr>
            <a:spLocks noGrp="1" noRot="1" noChangeAspect="1" noChangeArrowheads="1" noTextEdit="1"/>
          </p:cNvSpPr>
          <p:nvPr>
            <p:ph type="sldImg" idx="1"/>
          </p:nvPr>
        </p:nvSpPr>
        <p:spPr>
          <a:xfrm>
            <a:off x="736600" y="738188"/>
            <a:ext cx="5187950" cy="3683000"/>
          </a:xfrm>
          <a:ln>
            <a:solidFill>
              <a:srgbClr val="000000"/>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68610" name="Espaço Reservado para Anotações 2"/>
          <p:cNvSpPr>
            <a:spLocks noGrp="1"/>
          </p:cNvSpPr>
          <p:nvPr>
            <p:ph type="body" idx="1"/>
          </p:nvPr>
        </p:nvSpPr>
        <p:spPr>
          <a:noFill/>
        </p:spPr>
        <p:txBody>
          <a:bodyPr/>
          <a:lstStyle/>
          <a:p>
            <a:endParaRPr lang="pt-BR" altLang="pt-BR" smtClean="0"/>
          </a:p>
        </p:txBody>
      </p:sp>
      <p:sp>
        <p:nvSpPr>
          <p:cNvPr id="68611"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EF89068-D5B6-43A7-B3FE-2DAF27E663C5}"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132</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773488" y="9339263"/>
            <a:ext cx="2887662" cy="492125"/>
          </a:xfrm>
          <a:prstGeom prst="rect">
            <a:avLst/>
          </a:prstGeom>
          <a:noFill/>
          <a:ln w="9525">
            <a:noFill/>
            <a:miter lim="800000"/>
            <a:headEnd/>
            <a:tailEnd/>
          </a:ln>
        </p:spPr>
        <p:txBody>
          <a:bodyPr lIns="91434" tIns="45718" rIns="91434" bIns="45718" anchor="b"/>
          <a:lstStyle/>
          <a:p>
            <a:pPr algn="r"/>
            <a:fld id="{4F02644C-AADD-4F97-9C77-B5FD831A6EF0}" type="slidenum">
              <a:rPr lang="pt-BR" altLang="pt-BR" sz="1200">
                <a:solidFill>
                  <a:schemeClr val="tx1"/>
                </a:solidFill>
              </a:rPr>
              <a:pPr algn="r"/>
              <a:t>134</a:t>
            </a:fld>
            <a:endParaRPr lang="pt-BR" altLang="pt-BR" sz="1200">
              <a:solidFill>
                <a:schemeClr val="tx1"/>
              </a:solidFill>
            </a:endParaRPr>
          </a:p>
        </p:txBody>
      </p:sp>
      <p:sp>
        <p:nvSpPr>
          <p:cNvPr id="71682" name="Rectangle 2"/>
          <p:cNvSpPr>
            <a:spLocks noGrp="1" noRot="1" noChangeAspect="1" noChangeArrowheads="1" noTextEdit="1"/>
          </p:cNvSpPr>
          <p:nvPr>
            <p:ph type="sldImg"/>
          </p:nvPr>
        </p:nvSpPr>
        <p:spPr>
          <a:xfrm>
            <a:off x="736600" y="738188"/>
            <a:ext cx="5191125" cy="3686175"/>
          </a:xfrm>
          <a:ln>
            <a:solidFill>
              <a:srgbClr val="000000"/>
            </a:solidFill>
          </a:ln>
        </p:spPr>
      </p:sp>
      <p:sp>
        <p:nvSpPr>
          <p:cNvPr id="71683" name="Rectangle 3"/>
          <p:cNvSpPr>
            <a:spLocks noGrp="1" noChangeArrowheads="1"/>
          </p:cNvSpPr>
          <p:nvPr>
            <p:ph type="body" idx="1"/>
          </p:nvPr>
        </p:nvSpPr>
        <p:spPr>
          <a:xfrm>
            <a:off x="666750" y="4670425"/>
            <a:ext cx="5329238" cy="4424363"/>
          </a:xfrm>
          <a:noFill/>
        </p:spPr>
        <p:txBody>
          <a:bodyPr lIns="91434" tIns="45718" rIns="91434" bIns="45718"/>
          <a:lstStyle/>
          <a:p>
            <a:pPr eaLnBrk="1" hangingPunct="1"/>
            <a:endParaRPr lang="pt-BR" altLang="pt-B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74754" name="Espaço Reservado para Anotações 2"/>
          <p:cNvSpPr>
            <a:spLocks noGrp="1"/>
          </p:cNvSpPr>
          <p:nvPr>
            <p:ph type="body" idx="1"/>
          </p:nvPr>
        </p:nvSpPr>
        <p:spPr>
          <a:noFill/>
        </p:spPr>
        <p:txBody>
          <a:bodyPr/>
          <a:lstStyle/>
          <a:p>
            <a:endParaRPr lang="pt-BR" altLang="pt-BR" smtClean="0"/>
          </a:p>
        </p:txBody>
      </p:sp>
      <p:sp>
        <p:nvSpPr>
          <p:cNvPr id="74755"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C1275B3-66A0-4564-A84E-79A45A0E8D01}"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136</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76802" name="Espaço Reservado para Anotações 2"/>
          <p:cNvSpPr>
            <a:spLocks noGrp="1"/>
          </p:cNvSpPr>
          <p:nvPr>
            <p:ph type="body" idx="1"/>
          </p:nvPr>
        </p:nvSpPr>
        <p:spPr>
          <a:noFill/>
        </p:spPr>
        <p:txBody>
          <a:bodyPr/>
          <a:lstStyle/>
          <a:p>
            <a:endParaRPr lang="pt-BR" altLang="pt-BR" smtClean="0"/>
          </a:p>
        </p:txBody>
      </p:sp>
      <p:sp>
        <p:nvSpPr>
          <p:cNvPr id="76803"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AF67C56-47F0-4A9E-9773-634754DBCBF7}"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137</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78850" name="Espaço Reservado para Anotações 2"/>
          <p:cNvSpPr>
            <a:spLocks noGrp="1"/>
          </p:cNvSpPr>
          <p:nvPr>
            <p:ph type="body" idx="1"/>
          </p:nvPr>
        </p:nvSpPr>
        <p:spPr>
          <a:noFill/>
        </p:spPr>
        <p:txBody>
          <a:bodyPr/>
          <a:lstStyle/>
          <a:p>
            <a:endParaRPr lang="pt-BR" altLang="pt-BR" smtClean="0"/>
          </a:p>
        </p:txBody>
      </p:sp>
      <p:sp>
        <p:nvSpPr>
          <p:cNvPr id="78851"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9300A58-7F00-40CF-981F-907F2A3BBC18}"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138</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ço Reservado para Imagem de Slide 1"/>
          <p:cNvSpPr>
            <a:spLocks noGrp="1" noRot="1" noChangeAspect="1" noTextEdit="1"/>
          </p:cNvSpPr>
          <p:nvPr>
            <p:ph type="sldImg"/>
          </p:nvPr>
        </p:nvSpPr>
        <p:spPr>
          <a:xfrm>
            <a:off x="957263" y="812800"/>
            <a:ext cx="5638800" cy="4003675"/>
          </a:xfrm>
          <a:ln>
            <a:solidFill>
              <a:srgbClr val="000000"/>
            </a:solidFill>
          </a:ln>
        </p:spPr>
      </p:sp>
      <p:sp>
        <p:nvSpPr>
          <p:cNvPr id="80898" name="Espaço Reservado para Anotações 2"/>
          <p:cNvSpPr>
            <a:spLocks noGrp="1"/>
          </p:cNvSpPr>
          <p:nvPr>
            <p:ph type="body" idx="1"/>
          </p:nvPr>
        </p:nvSpPr>
        <p:spPr>
          <a:noFill/>
        </p:spPr>
        <p:txBody>
          <a:bodyPr/>
          <a:lstStyle/>
          <a:p>
            <a:endParaRPr lang="pt-BR" altLang="pt-BR" smtClean="0"/>
          </a:p>
        </p:txBody>
      </p:sp>
      <p:sp>
        <p:nvSpPr>
          <p:cNvPr id="80899" name="Espaço Reservado para Número de Slide 3"/>
          <p:cNvSpPr txBox="1">
            <a:spLocks noGrp="1"/>
          </p:cNvSpPr>
          <p:nvPr/>
        </p:nvSpPr>
        <p:spPr bwMode="auto">
          <a:xfrm>
            <a:off x="4278313" y="10156825"/>
            <a:ext cx="3276600" cy="530225"/>
          </a:xfrm>
          <a:prstGeom prst="rect">
            <a:avLst/>
          </a:prstGeom>
          <a:noFill/>
          <a:ln w="9525">
            <a:noFill/>
            <a:miter lim="800000"/>
            <a:headEnd/>
            <a:tailEnd/>
          </a:ln>
        </p:spPr>
        <p:txBody>
          <a:bodyPr lIns="0" tIns="0" rIns="0" bIns="0" anchor="b"/>
          <a:lstStyle/>
          <a:p>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833313-E42F-4111-BAE4-50536B142E7A}" type="slidenum">
              <a:rPr lang="pt-BR" altLang="pt-BR" sz="1400">
                <a:solidFill>
                  <a:schemeClr val="tx1"/>
                </a:solidFill>
                <a:latin typeface="Calibri" pitchFamily="34" charset="0"/>
                <a:cs typeface="Segoe UI" pitchFamily="34" charset="0"/>
              </a:rPr>
              <a:pPr algn="r" defTabSz="898525" hangingPunct="0">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139</a:t>
            </a:fld>
            <a:endParaRPr lang="pt-BR" altLang="pt-BR" sz="1400">
              <a:solidFill>
                <a:schemeClr val="tx1"/>
              </a:solidFill>
              <a:latin typeface="Calibri" pitchFamily="34" charset="0"/>
              <a:cs typeface="Segoe U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BD56D4B6-BB04-4333-87F9-3A5913710098}" type="slidenum">
              <a:rPr lang="pt-BR" sz="1400" b="0" strike="noStrike" spc="-1">
                <a:solidFill>
                  <a:srgbClr val="000000"/>
                </a:solidFill>
                <a:uFill>
                  <a:solidFill>
                    <a:srgbClr val="FFFFFF"/>
                  </a:solidFill>
                </a:uFill>
                <a:latin typeface="Times New Roman"/>
                <a:ea typeface="Microsoft YaHei"/>
              </a:rPr>
              <a:t>20</a:t>
            </a:fld>
            <a:endParaRPr lang="pt-BR" sz="1800" b="0" strike="noStrike" spc="-1">
              <a:solidFill>
                <a:srgbClr val="000000"/>
              </a:solidFill>
              <a:uFill>
                <a:solidFill>
                  <a:srgbClr val="FFFFFF"/>
                </a:solidFill>
              </a:uFill>
              <a:latin typeface="Arial"/>
            </a:endParaRPr>
          </a:p>
        </p:txBody>
      </p:sp>
      <p:sp>
        <p:nvSpPr>
          <p:cNvPr id="314"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7919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4278240" y="10156680"/>
            <a:ext cx="3276000" cy="529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E43501D9-5121-40C6-9C26-804E40E079DB}" type="slidenum">
              <a:rPr lang="pt-BR" sz="1400" b="0" strike="noStrike" spc="-1">
                <a:solidFill>
                  <a:srgbClr val="000000"/>
                </a:solidFill>
                <a:uFill>
                  <a:solidFill>
                    <a:srgbClr val="FFFFFF"/>
                  </a:solidFill>
                </a:uFill>
                <a:latin typeface="Times New Roman"/>
                <a:ea typeface="Microsoft YaHei"/>
              </a:rPr>
              <a:t>21</a:t>
            </a:fld>
            <a:endParaRPr lang="pt-BR" sz="1800" b="0" strike="noStrike" spc="-1">
              <a:solidFill>
                <a:srgbClr val="000000"/>
              </a:solidFill>
              <a:uFill>
                <a:solidFill>
                  <a:srgbClr val="FFFFFF"/>
                </a:solidFill>
              </a:uFill>
              <a:latin typeface="Arial"/>
            </a:endParaRPr>
          </a:p>
        </p:txBody>
      </p:sp>
      <p:sp>
        <p:nvSpPr>
          <p:cNvPr id="316" name="PlaceHolder 2"/>
          <p:cNvSpPr>
            <a:spLocks noGrp="1"/>
          </p:cNvSpPr>
          <p:nvPr>
            <p:ph type="body"/>
          </p:nvPr>
        </p:nvSpPr>
        <p:spPr>
          <a:xfrm>
            <a:off x="755640" y="5078520"/>
            <a:ext cx="6047640" cy="4811040"/>
          </a:xfrm>
          <a:prstGeom prst="rect">
            <a:avLst/>
          </a:prstGeom>
        </p:spPr>
        <p:txBody>
          <a:bodyPr lIns="0" tIns="0" rIns="0" bIns="0" anchor="ctr"/>
          <a:lstStyle/>
          <a:p>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7828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95413" y="1296988"/>
            <a:ext cx="8372475" cy="2757487"/>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395413" y="4160838"/>
            <a:ext cx="8372475"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091488" y="315913"/>
            <a:ext cx="2511425" cy="612775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557213" y="315913"/>
            <a:ext cx="7381875" cy="61277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557213" y="315913"/>
            <a:ext cx="10045700" cy="1320800"/>
          </a:xfrm>
        </p:spPr>
        <p:txBody>
          <a:bodyPr/>
          <a:lstStyle/>
          <a:p>
            <a:r>
              <a:rPr lang="pt-BR" smtClean="0"/>
              <a:t>Clique para editar o título mestre</a:t>
            </a:r>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95413" y="1296988"/>
            <a:ext cx="8372475" cy="2757487"/>
          </a:xfrm>
          <a:prstGeom prst="rect">
            <a:avLst/>
          </a:prstGeo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395413" y="4160838"/>
            <a:ext cx="8372475"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766763" y="422275"/>
            <a:ext cx="9629775" cy="153035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62000" y="1974850"/>
            <a:ext cx="9628188" cy="3295650"/>
          </a:xfrm>
          <a:prstGeom prst="rect">
            <a:avLst/>
          </a:prstGeo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762000" y="5302250"/>
            <a:ext cx="9628188" cy="173355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766763" y="422275"/>
            <a:ext cx="9629775" cy="153035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557213" y="1854200"/>
            <a:ext cx="4943475" cy="45894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653088" y="1854200"/>
            <a:ext cx="4945062" cy="45894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768350" y="422275"/>
            <a:ext cx="9628188" cy="1530350"/>
          </a:xfrm>
          <a:prstGeom prst="rect">
            <a:avLst/>
          </a:prstGeo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768350" y="1941513"/>
            <a:ext cx="4722813"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768350" y="2894013"/>
            <a:ext cx="4722813" cy="42576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651500" y="1941513"/>
            <a:ext cx="4745038"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5651500" y="2894013"/>
            <a:ext cx="4745038" cy="42576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766763" y="422275"/>
            <a:ext cx="9629775" cy="1530350"/>
          </a:xfrm>
          <a:prstGeom prst="rect">
            <a:avLst/>
          </a:prstGeom>
        </p:spPr>
        <p:txBody>
          <a:bodyPr/>
          <a:lstStyle/>
          <a:p>
            <a:r>
              <a:rPr lang="pt-BR" smtClean="0"/>
              <a:t>Clique para editar o título mestre</a:t>
            </a:r>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68350" y="528638"/>
            <a:ext cx="3600450" cy="1847850"/>
          </a:xfrm>
          <a:prstGeom prst="rect">
            <a:avLst/>
          </a:prstGeo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4746625" y="1141413"/>
            <a:ext cx="5649913" cy="5629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768350" y="2376488"/>
            <a:ext cx="3600450" cy="44037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68350" y="528638"/>
            <a:ext cx="3600450" cy="1847850"/>
          </a:xfrm>
          <a:prstGeom prst="rect">
            <a:avLst/>
          </a:prstGeo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4746625" y="1141413"/>
            <a:ext cx="5649913" cy="562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768350" y="2376488"/>
            <a:ext cx="3600450" cy="44037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766763" y="422275"/>
            <a:ext cx="9629775" cy="153035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088313" y="422275"/>
            <a:ext cx="2509837" cy="6021388"/>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557213" y="422275"/>
            <a:ext cx="7378700" cy="60213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62000" y="1974850"/>
            <a:ext cx="9628188" cy="3295650"/>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762000" y="5302250"/>
            <a:ext cx="9628188" cy="173355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557213" y="1854200"/>
            <a:ext cx="4943475" cy="45894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653088" y="1854200"/>
            <a:ext cx="4945062" cy="45894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768350" y="422275"/>
            <a:ext cx="9628188" cy="1530350"/>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768350" y="1941513"/>
            <a:ext cx="4722813"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768350" y="2894013"/>
            <a:ext cx="4722813" cy="42576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651500" y="1941513"/>
            <a:ext cx="4745038"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5651500" y="2894013"/>
            <a:ext cx="4745038" cy="42576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68350" y="528638"/>
            <a:ext cx="3600450" cy="184785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4746625" y="1141413"/>
            <a:ext cx="5649913" cy="5629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768350" y="2376488"/>
            <a:ext cx="3600450" cy="44037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68350" y="528638"/>
            <a:ext cx="3600450" cy="184785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4746625" y="1141413"/>
            <a:ext cx="5649913" cy="562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768350" y="2376488"/>
            <a:ext cx="3600450" cy="44037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557213" y="1854200"/>
            <a:ext cx="10040937" cy="4589463"/>
          </a:xfrm>
          <a:prstGeom prst="rect">
            <a:avLst/>
          </a:prstGeom>
          <a:noFill/>
          <a:ln w="9525">
            <a:noFill/>
            <a:miter lim="800000"/>
            <a:headEnd/>
            <a:tailEnd/>
          </a:ln>
        </p:spPr>
        <p:txBody>
          <a:bodyPr vert="horz" wrap="square" lIns="0" tIns="25200" rIns="0" bIns="0" numCol="1" anchor="t" anchorCtr="0" compatLnSpc="1">
            <a:prstTxWarp prst="textNoShape">
              <a:avLst/>
            </a:prstTxWarp>
          </a:bodyPr>
          <a:lstStyle/>
          <a:p>
            <a:pPr lvl="0"/>
            <a:r>
              <a:rPr lang="en-GB" altLang="pt-BR" smtClean="0"/>
              <a:t>Clique para editar o formato do texto da estrutura de tópicos</a:t>
            </a:r>
          </a:p>
          <a:p>
            <a:pPr lvl="1"/>
            <a:r>
              <a:rPr lang="en-GB" altLang="pt-BR" smtClean="0"/>
              <a:t>2.º Nível da estrutura de tópicos</a:t>
            </a:r>
          </a:p>
          <a:p>
            <a:pPr lvl="2"/>
            <a:r>
              <a:rPr lang="en-GB" altLang="pt-BR" smtClean="0"/>
              <a:t>3.º Nível da estrutura de tópicos</a:t>
            </a:r>
          </a:p>
          <a:p>
            <a:pPr lvl="3"/>
            <a:r>
              <a:rPr lang="en-GB" altLang="pt-BR" smtClean="0"/>
              <a:t>4.º Nível da estrutura de tópicos</a:t>
            </a:r>
          </a:p>
          <a:p>
            <a:pPr lvl="4"/>
            <a:r>
              <a:rPr lang="en-GB" altLang="pt-BR" smtClean="0"/>
              <a:t>5.º Nível da estrutura de tópicos</a:t>
            </a:r>
          </a:p>
          <a:p>
            <a:pPr lvl="4"/>
            <a:r>
              <a:rPr lang="en-GB" altLang="pt-BR" smtClean="0"/>
              <a:t>6.º Nível da estrutura de tópicos</a:t>
            </a:r>
          </a:p>
          <a:p>
            <a:pPr lvl="4"/>
            <a:r>
              <a:rPr lang="en-GB" altLang="pt-BR" smtClean="0"/>
              <a:t>7.º Nível da estrutura de tópicos</a:t>
            </a:r>
          </a:p>
        </p:txBody>
      </p:sp>
      <p:pic>
        <p:nvPicPr>
          <p:cNvPr id="1027" name="Picture 2"/>
          <p:cNvPicPr>
            <a:picLocks noChangeAspect="1" noChangeArrowheads="1"/>
          </p:cNvPicPr>
          <p:nvPr/>
        </p:nvPicPr>
        <p:blipFill>
          <a:blip r:embed="rId14"/>
          <a:srcRect/>
          <a:stretch>
            <a:fillRect/>
          </a:stretch>
        </p:blipFill>
        <p:spPr bwMode="auto">
          <a:xfrm>
            <a:off x="252413" y="180975"/>
            <a:ext cx="1800225" cy="512763"/>
          </a:xfrm>
          <a:prstGeom prst="rect">
            <a:avLst/>
          </a:prstGeom>
          <a:noFill/>
          <a:ln w="9525">
            <a:noFill/>
            <a:miter lim="800000"/>
            <a:headEnd/>
            <a:tailEnd/>
          </a:ln>
        </p:spPr>
      </p:pic>
      <p:sp>
        <p:nvSpPr>
          <p:cNvPr id="2" name="Rectangle 3"/>
          <p:cNvSpPr>
            <a:spLocks noChangeArrowheads="1"/>
          </p:cNvSpPr>
          <p:nvPr/>
        </p:nvSpPr>
        <p:spPr bwMode="auto">
          <a:xfrm>
            <a:off x="14288" y="304800"/>
            <a:ext cx="11163300" cy="630238"/>
          </a:xfrm>
          <a:prstGeom prst="rect">
            <a:avLst/>
          </a:prstGeom>
          <a:noFill/>
          <a:ln>
            <a:noFill/>
          </a:ln>
          <a:effectLs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9pPr>
          </a:lstStyle>
          <a:p>
            <a:pPr>
              <a:buSzPct val="100000"/>
              <a:defRPr/>
            </a:pPr>
            <a:r>
              <a:rPr lang="pt-BR" altLang="pt-BR" sz="1600" smtClean="0">
                <a:solidFill>
                  <a:srgbClr val="3EB25C"/>
                </a:solidFill>
                <a:latin typeface="Tahoma" panose="020B0604030504040204" pitchFamily="34" charset="0"/>
                <a:cs typeface="Tahoma" panose="020B0604030504040204" pitchFamily="34" charset="0"/>
              </a:rPr>
              <a:t>                                   </a:t>
            </a:r>
            <a:r>
              <a:rPr lang="pt-BR" altLang="pt-BR" sz="2000" b="1" smtClean="0">
                <a:solidFill>
                  <a:srgbClr val="3EB25C"/>
                </a:solidFill>
                <a:latin typeface="Trebuchet MS" panose="020B0603020202020204" pitchFamily="34" charset="0"/>
                <a:cs typeface="+mn-cs"/>
              </a:rPr>
              <a:t>uma nova era nas relações entre </a:t>
            </a:r>
            <a:r>
              <a:rPr lang="pt-BR" altLang="pt-BR" sz="2000" b="1" smtClean="0">
                <a:solidFill>
                  <a:srgbClr val="CAC616"/>
                </a:solidFill>
                <a:latin typeface="Trebuchet MS" panose="020B0603020202020204" pitchFamily="34" charset="0"/>
                <a:cs typeface="+mn-cs"/>
              </a:rPr>
              <a:t>Empregadores</a:t>
            </a:r>
            <a:r>
              <a:rPr lang="pt-BR" altLang="pt-BR" sz="2000" b="1" smtClean="0">
                <a:solidFill>
                  <a:srgbClr val="3EB25C"/>
                </a:solidFill>
                <a:latin typeface="Trebuchet MS" panose="020B0603020202020204" pitchFamily="34" charset="0"/>
                <a:cs typeface="+mn-cs"/>
              </a:rPr>
              <a:t>, </a:t>
            </a:r>
            <a:r>
              <a:rPr lang="pt-BR" altLang="pt-BR" sz="2000" b="1" smtClean="0">
                <a:solidFill>
                  <a:srgbClr val="CAC616"/>
                </a:solidFill>
                <a:latin typeface="Trebuchet MS" panose="020B0603020202020204" pitchFamily="34" charset="0"/>
                <a:cs typeface="+mn-cs"/>
              </a:rPr>
              <a:t>Empregados</a:t>
            </a:r>
            <a:r>
              <a:rPr lang="pt-BR" altLang="pt-BR" sz="2000" b="1" smtClean="0">
                <a:solidFill>
                  <a:srgbClr val="3EB25C"/>
                </a:solidFill>
                <a:latin typeface="Trebuchet MS" panose="020B0603020202020204" pitchFamily="34" charset="0"/>
                <a:cs typeface="+mn-cs"/>
              </a:rPr>
              <a:t> e</a:t>
            </a:r>
            <a:r>
              <a:rPr lang="pt-BR" altLang="pt-BR" sz="2000" b="1" smtClean="0">
                <a:solidFill>
                  <a:srgbClr val="CAC616"/>
                </a:solidFill>
                <a:latin typeface="Trebuchet MS" panose="020B0603020202020204" pitchFamily="34" charset="0"/>
                <a:cs typeface="+mn-cs"/>
              </a:rPr>
              <a:t> Governo</a:t>
            </a:r>
            <a:r>
              <a:rPr lang="pt-BR" altLang="pt-BR" sz="2000" b="1" smtClean="0">
                <a:solidFill>
                  <a:srgbClr val="3EB25C"/>
                </a:solidFill>
                <a:latin typeface="Trebuchet MS" panose="020B0603020202020204" pitchFamily="34" charset="0"/>
                <a:cs typeface="+mn-cs"/>
              </a:rPr>
              <a:t>.</a:t>
            </a:r>
          </a:p>
        </p:txBody>
      </p:sp>
      <p:sp>
        <p:nvSpPr>
          <p:cNvPr id="1029" name="Rectangle 4"/>
          <p:cNvSpPr>
            <a:spLocks noGrp="1" noChangeArrowheads="1"/>
          </p:cNvSpPr>
          <p:nvPr>
            <p:ph type="title"/>
          </p:nvPr>
        </p:nvSpPr>
        <p:spPr bwMode="auto">
          <a:xfrm>
            <a:off x="557213" y="315913"/>
            <a:ext cx="10045700" cy="1320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ltLang="pt-BR" smtClean="0"/>
              <a:t>Clique para editar o formato do texto do título</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defTabSz="449263" rtl="0" eaLnBrk="0" fontAlgn="base" hangingPunct="0">
        <a:lnSpc>
          <a:spcPct val="102000"/>
        </a:lnSpc>
        <a:spcBef>
          <a:spcPct val="0"/>
        </a:spcBef>
        <a:spcAft>
          <a:spcPct val="0"/>
        </a:spcAft>
        <a:buClr>
          <a:srgbClr val="000000"/>
        </a:buClr>
        <a:buSzPct val="100000"/>
        <a:buFont typeface="Times New Roman" pitchFamily="18" charset="0"/>
        <a:defRPr sz="3900" kern="1200">
          <a:solidFill>
            <a:srgbClr val="262626"/>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5pPr>
      <a:lvl6pPr marL="25146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6pPr>
      <a:lvl7pPr marL="29718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7pPr>
      <a:lvl8pPr marL="34290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8pPr>
      <a:lvl9pPr marL="38862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92000"/>
        </a:lnSpc>
        <a:spcBef>
          <a:spcPct val="0"/>
        </a:spcBef>
        <a:spcAft>
          <a:spcPts val="1425"/>
        </a:spcAft>
        <a:buClr>
          <a:srgbClr val="000000"/>
        </a:buClr>
        <a:buSzPct val="100000"/>
        <a:buFont typeface="Times New Roman" pitchFamily="18" charset="0"/>
        <a:defRPr sz="2500" kern="1200">
          <a:solidFill>
            <a:srgbClr val="262626"/>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itchFamily="18" charset="0"/>
        <a:defRPr kern="1200">
          <a:solidFill>
            <a:srgbClr val="262626"/>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itchFamily="18" charset="0"/>
        <a:defRPr sz="1600" kern="1200">
          <a:solidFill>
            <a:srgbClr val="262626"/>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itchFamily="18" charset="0"/>
        <a:defRPr sz="1600" kern="1200">
          <a:solidFill>
            <a:srgbClr val="262626"/>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itchFamily="18" charset="0"/>
        <a:defRPr sz="20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13"/>
          <a:srcRect/>
          <a:stretch>
            <a:fillRect/>
          </a:stretch>
        </p:blipFill>
        <p:spPr bwMode="auto">
          <a:xfrm>
            <a:off x="252413" y="180975"/>
            <a:ext cx="1800225" cy="512763"/>
          </a:xfrm>
          <a:prstGeom prst="rect">
            <a:avLst/>
          </a:prstGeom>
          <a:noFill/>
          <a:ln w="9525">
            <a:noFill/>
            <a:miter lim="800000"/>
            <a:headEnd/>
            <a:tailEnd/>
          </a:ln>
        </p:spPr>
      </p:pic>
      <p:sp>
        <p:nvSpPr>
          <p:cNvPr id="2" name="Rectangle 2"/>
          <p:cNvSpPr>
            <a:spLocks noChangeArrowheads="1"/>
          </p:cNvSpPr>
          <p:nvPr/>
        </p:nvSpPr>
        <p:spPr bwMode="auto">
          <a:xfrm>
            <a:off x="14288" y="304800"/>
            <a:ext cx="11163300" cy="630238"/>
          </a:xfrm>
          <a:prstGeom prst="rect">
            <a:avLst/>
          </a:prstGeom>
          <a:noFill/>
          <a:ln>
            <a:noFill/>
          </a:ln>
          <a:effectLs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defRPr>
                <a:solidFill>
                  <a:srgbClr val="FFFFFF"/>
                </a:solidFill>
                <a:latin typeface="Arial" panose="020B0604020202020204" pitchFamily="34" charset="0"/>
                <a:ea typeface="Microsoft YaHei" panose="020B0503020204020204" pitchFamily="34" charset="-122"/>
              </a:defRPr>
            </a:lvl9pPr>
          </a:lstStyle>
          <a:p>
            <a:pPr>
              <a:buSzPct val="100000"/>
              <a:defRPr/>
            </a:pPr>
            <a:r>
              <a:rPr lang="pt-BR" altLang="pt-BR" sz="1600" smtClean="0">
                <a:solidFill>
                  <a:srgbClr val="3EB25C"/>
                </a:solidFill>
                <a:latin typeface="Tahoma" panose="020B0604030504040204" pitchFamily="34" charset="0"/>
                <a:cs typeface="Tahoma" panose="020B0604030504040204" pitchFamily="34" charset="0"/>
              </a:rPr>
              <a:t>                                   </a:t>
            </a:r>
            <a:r>
              <a:rPr lang="pt-BR" altLang="pt-BR" sz="2000" b="1" smtClean="0">
                <a:solidFill>
                  <a:srgbClr val="3EB25C"/>
                </a:solidFill>
                <a:latin typeface="Trebuchet MS" panose="020B0603020202020204" pitchFamily="34" charset="0"/>
                <a:cs typeface="+mn-cs"/>
              </a:rPr>
              <a:t>uma nova era nas relações entre </a:t>
            </a:r>
            <a:r>
              <a:rPr lang="pt-BR" altLang="pt-BR" sz="2000" b="1" smtClean="0">
                <a:solidFill>
                  <a:srgbClr val="CAC616"/>
                </a:solidFill>
                <a:latin typeface="Trebuchet MS" panose="020B0603020202020204" pitchFamily="34" charset="0"/>
                <a:cs typeface="+mn-cs"/>
              </a:rPr>
              <a:t>Empregadores</a:t>
            </a:r>
            <a:r>
              <a:rPr lang="pt-BR" altLang="pt-BR" sz="2000" b="1" smtClean="0">
                <a:solidFill>
                  <a:srgbClr val="3EB25C"/>
                </a:solidFill>
                <a:latin typeface="Trebuchet MS" panose="020B0603020202020204" pitchFamily="34" charset="0"/>
                <a:cs typeface="+mn-cs"/>
              </a:rPr>
              <a:t>, </a:t>
            </a:r>
            <a:r>
              <a:rPr lang="pt-BR" altLang="pt-BR" sz="2000" b="1" smtClean="0">
                <a:solidFill>
                  <a:srgbClr val="CAC616"/>
                </a:solidFill>
                <a:latin typeface="Trebuchet MS" panose="020B0603020202020204" pitchFamily="34" charset="0"/>
                <a:cs typeface="+mn-cs"/>
              </a:rPr>
              <a:t>Empregados</a:t>
            </a:r>
            <a:r>
              <a:rPr lang="pt-BR" altLang="pt-BR" sz="2000" b="1" smtClean="0">
                <a:solidFill>
                  <a:srgbClr val="3EB25C"/>
                </a:solidFill>
                <a:latin typeface="Trebuchet MS" panose="020B0603020202020204" pitchFamily="34" charset="0"/>
                <a:cs typeface="+mn-cs"/>
              </a:rPr>
              <a:t> e</a:t>
            </a:r>
            <a:r>
              <a:rPr lang="pt-BR" altLang="pt-BR" sz="2000" b="1" smtClean="0">
                <a:solidFill>
                  <a:srgbClr val="CAC616"/>
                </a:solidFill>
                <a:latin typeface="Trebuchet MS" panose="020B0603020202020204" pitchFamily="34" charset="0"/>
                <a:cs typeface="+mn-cs"/>
              </a:rPr>
              <a:t> Governo</a:t>
            </a:r>
            <a:r>
              <a:rPr lang="pt-BR" altLang="pt-BR" sz="2000" b="1" smtClean="0">
                <a:solidFill>
                  <a:srgbClr val="3EB25C"/>
                </a:solidFill>
                <a:latin typeface="Trebuchet MS" panose="020B0603020202020204" pitchFamily="34" charset="0"/>
                <a:cs typeface="+mn-cs"/>
              </a:rPr>
              <a:t>.</a:t>
            </a:r>
          </a:p>
        </p:txBody>
      </p:sp>
      <p:sp>
        <p:nvSpPr>
          <p:cNvPr id="2051" name="Rectangle 3"/>
          <p:cNvSpPr>
            <a:spLocks noChangeArrowheads="1"/>
          </p:cNvSpPr>
          <p:nvPr/>
        </p:nvSpPr>
        <p:spPr bwMode="auto">
          <a:xfrm>
            <a:off x="3494088" y="2290763"/>
            <a:ext cx="8794750" cy="2606675"/>
          </a:xfrm>
          <a:prstGeom prst="rect">
            <a:avLst/>
          </a:prstGeom>
          <a:noFill/>
          <a:ln>
            <a:noFill/>
          </a:ln>
          <a:effectLs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r" eaLnBrk="0" hangingPunct="0">
              <a:buSzPct val="100000"/>
              <a:defRPr/>
            </a:pPr>
            <a:r>
              <a:rPr lang="pt-BR" altLang="pt-BR" sz="1600" smtClean="0">
                <a:solidFill>
                  <a:srgbClr val="3EB25C"/>
                </a:solidFill>
                <a:latin typeface="Tahoma" panose="020B0604030504040204" pitchFamily="34" charset="0"/>
                <a:cs typeface="Tahoma" panose="020B0604030504040204" pitchFamily="34" charset="0"/>
              </a:rPr>
              <a:t>                               </a:t>
            </a:r>
            <a:r>
              <a:rPr lang="pt-BR" altLang="pt-BR" sz="1600" b="1" smtClean="0">
                <a:solidFill>
                  <a:srgbClr val="3EB25C"/>
                </a:solidFill>
                <a:latin typeface="Trebuchet MS" panose="020B0603020202020204" pitchFamily="34" charset="0"/>
                <a:cs typeface="+mn-cs"/>
              </a:rPr>
              <a:t>uma nova era nas relações entre </a:t>
            </a:r>
            <a:r>
              <a:rPr lang="pt-BR" altLang="pt-BR" sz="1600" b="1" smtClean="0">
                <a:solidFill>
                  <a:srgbClr val="CAC616"/>
                </a:solidFill>
                <a:latin typeface="Trebuchet MS" panose="020B0603020202020204" pitchFamily="34" charset="0"/>
                <a:cs typeface="+mn-cs"/>
              </a:rPr>
              <a:t>Empregadores</a:t>
            </a:r>
            <a:r>
              <a:rPr lang="pt-BR" altLang="pt-BR" sz="1600" b="1" smtClean="0">
                <a:solidFill>
                  <a:srgbClr val="3EB25C"/>
                </a:solidFill>
                <a:latin typeface="Trebuchet MS" panose="020B0603020202020204" pitchFamily="34" charset="0"/>
                <a:cs typeface="+mn-cs"/>
              </a:rPr>
              <a:t>, </a:t>
            </a:r>
            <a:r>
              <a:rPr lang="pt-BR" altLang="pt-BR" sz="1600" b="1" smtClean="0">
                <a:solidFill>
                  <a:srgbClr val="CAC616"/>
                </a:solidFill>
                <a:latin typeface="Trebuchet MS" panose="020B0603020202020204" pitchFamily="34" charset="0"/>
                <a:cs typeface="+mn-cs"/>
              </a:rPr>
              <a:t>Empregados</a:t>
            </a:r>
            <a:r>
              <a:rPr lang="pt-BR" altLang="pt-BR" sz="1600" b="1" smtClean="0">
                <a:solidFill>
                  <a:srgbClr val="3EB25C"/>
                </a:solidFill>
                <a:latin typeface="Trebuchet MS" panose="020B0603020202020204" pitchFamily="34" charset="0"/>
                <a:cs typeface="+mn-cs"/>
              </a:rPr>
              <a:t> e</a:t>
            </a:r>
            <a:r>
              <a:rPr lang="pt-BR" altLang="pt-BR" sz="1600" b="1" smtClean="0">
                <a:solidFill>
                  <a:srgbClr val="CAC616"/>
                </a:solidFill>
                <a:latin typeface="Trebuchet MS" panose="020B0603020202020204" pitchFamily="34" charset="0"/>
                <a:cs typeface="+mn-cs"/>
              </a:rPr>
              <a:t> Governo</a:t>
            </a:r>
            <a:r>
              <a:rPr lang="pt-BR" altLang="pt-BR" sz="1600" b="1" smtClean="0">
                <a:solidFill>
                  <a:srgbClr val="3EB25C"/>
                </a:solidFill>
                <a:latin typeface="Trebuchet MS" panose="020B0603020202020204" pitchFamily="34" charset="0"/>
                <a:cs typeface="+mn-cs"/>
              </a:rPr>
              <a:t>.</a:t>
            </a:r>
          </a:p>
        </p:txBody>
      </p:sp>
      <p:pic>
        <p:nvPicPr>
          <p:cNvPr id="14341" name="Picture 4"/>
          <p:cNvPicPr>
            <a:picLocks noChangeAspect="1" noChangeArrowheads="1"/>
          </p:cNvPicPr>
          <p:nvPr/>
        </p:nvPicPr>
        <p:blipFill>
          <a:blip r:embed="rId13"/>
          <a:srcRect/>
          <a:stretch>
            <a:fillRect/>
          </a:stretch>
        </p:blipFill>
        <p:spPr bwMode="auto">
          <a:xfrm>
            <a:off x="4213225" y="2162175"/>
            <a:ext cx="1800225" cy="512763"/>
          </a:xfrm>
          <a:prstGeom prst="rect">
            <a:avLst/>
          </a:prstGeom>
          <a:noFill/>
          <a:ln w="9525">
            <a:noFill/>
            <a:miter lim="800000"/>
            <a:headEnd/>
            <a:tailEnd/>
          </a:ln>
        </p:spPr>
      </p:pic>
      <p:sp>
        <p:nvSpPr>
          <p:cNvPr id="14342" name="Rectangle 5"/>
          <p:cNvSpPr>
            <a:spLocks noGrp="1" noChangeArrowheads="1"/>
          </p:cNvSpPr>
          <p:nvPr>
            <p:ph type="body" idx="1"/>
          </p:nvPr>
        </p:nvSpPr>
        <p:spPr bwMode="auto">
          <a:xfrm>
            <a:off x="557213" y="1854200"/>
            <a:ext cx="10040937" cy="4589463"/>
          </a:xfrm>
          <a:prstGeom prst="rect">
            <a:avLst/>
          </a:prstGeom>
          <a:noFill/>
          <a:ln w="9525">
            <a:noFill/>
            <a:miter lim="800000"/>
            <a:headEnd/>
            <a:tailEnd/>
          </a:ln>
        </p:spPr>
        <p:txBody>
          <a:bodyPr vert="horz" wrap="square" lIns="0" tIns="25200" rIns="0" bIns="0" numCol="1" anchor="t" anchorCtr="0" compatLnSpc="1">
            <a:prstTxWarp prst="textNoShape">
              <a:avLst/>
            </a:prstTxWarp>
          </a:bodyPr>
          <a:lstStyle/>
          <a:p>
            <a:pPr lvl="0"/>
            <a:r>
              <a:rPr lang="en-GB" altLang="pt-BR" smtClean="0"/>
              <a:t>Clique para editar o formato do texto da estrutura de tópicos</a:t>
            </a:r>
          </a:p>
          <a:p>
            <a:pPr lvl="1"/>
            <a:r>
              <a:rPr lang="en-GB" altLang="pt-BR" smtClean="0"/>
              <a:t>2.º Nível da estrutura de tópicos</a:t>
            </a:r>
          </a:p>
          <a:p>
            <a:pPr lvl="2"/>
            <a:r>
              <a:rPr lang="en-GB" altLang="pt-BR" smtClean="0"/>
              <a:t>3.º Nível da estrutura de tópicos</a:t>
            </a:r>
          </a:p>
          <a:p>
            <a:pPr lvl="3"/>
            <a:r>
              <a:rPr lang="en-GB" altLang="pt-BR" smtClean="0"/>
              <a:t>4.º Nível da estrutura de tópicos</a:t>
            </a:r>
          </a:p>
          <a:p>
            <a:pPr lvl="4"/>
            <a:r>
              <a:rPr lang="en-GB" altLang="pt-BR" smtClean="0"/>
              <a:t>5.º Nível da estrutura de tópicos</a:t>
            </a:r>
          </a:p>
          <a:p>
            <a:pPr lvl="4"/>
            <a:r>
              <a:rPr lang="en-GB" altLang="pt-BR" smtClean="0"/>
              <a:t>6.º Nível da estrutura de tópicos</a:t>
            </a:r>
          </a:p>
          <a:p>
            <a:pPr lvl="4"/>
            <a:r>
              <a:rPr lang="en-GB" altLang="pt-BR" smtClean="0"/>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449263" rtl="0" eaLnBrk="0" fontAlgn="base" hangingPunct="0">
        <a:lnSpc>
          <a:spcPct val="102000"/>
        </a:lnSpc>
        <a:spcBef>
          <a:spcPct val="0"/>
        </a:spcBef>
        <a:spcAft>
          <a:spcPct val="0"/>
        </a:spcAft>
        <a:buClr>
          <a:srgbClr val="000000"/>
        </a:buClr>
        <a:buSzPct val="100000"/>
        <a:buFont typeface="Times New Roman" pitchFamily="18" charset="0"/>
        <a:defRPr sz="3900" kern="1200">
          <a:solidFill>
            <a:srgbClr val="262626"/>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5pPr>
      <a:lvl6pPr marL="25146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6pPr>
      <a:lvl7pPr marL="29718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7pPr>
      <a:lvl8pPr marL="34290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8pPr>
      <a:lvl9pPr marL="38862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92000"/>
        </a:lnSpc>
        <a:spcBef>
          <a:spcPct val="0"/>
        </a:spcBef>
        <a:spcAft>
          <a:spcPts val="1425"/>
        </a:spcAft>
        <a:buClr>
          <a:srgbClr val="000000"/>
        </a:buClr>
        <a:buSzPct val="100000"/>
        <a:buFont typeface="Times New Roman" pitchFamily="18" charset="0"/>
        <a:defRPr sz="2500" kern="1200">
          <a:solidFill>
            <a:srgbClr val="262626"/>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itchFamily="18" charset="0"/>
        <a:defRPr kern="1200">
          <a:solidFill>
            <a:srgbClr val="262626"/>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itchFamily="18" charset="0"/>
        <a:defRPr sz="1600" kern="1200">
          <a:solidFill>
            <a:srgbClr val="262626"/>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itchFamily="18" charset="0"/>
        <a:defRPr sz="1600" kern="1200">
          <a:solidFill>
            <a:srgbClr val="262626"/>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itchFamily="18" charset="0"/>
        <a:defRPr sz="20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 Id="rId9" Type="http://schemas.openxmlformats.org/officeDocument/2006/relationships/image" Target="../media/image67.emf"/></Relationships>
</file>

<file path=ppt/slides/_rels/slide119.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2.emf"/><Relationship Id="rId7" Type="http://schemas.openxmlformats.org/officeDocument/2006/relationships/image" Target="../media/image71.emf"/><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3.emf"/><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62.emf"/><Relationship Id="rId10" Type="http://schemas.openxmlformats.org/officeDocument/2006/relationships/image" Target="../media/image79.emf"/><Relationship Id="rId4" Type="http://schemas.openxmlformats.org/officeDocument/2006/relationships/image" Target="../media/image74.emf"/><Relationship Id="rId9" Type="http://schemas.openxmlformats.org/officeDocument/2006/relationships/image" Target="../media/image78.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4.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www.caixa.gov.br/" TargetMode="External"/><Relationship Id="rId7" Type="http://schemas.openxmlformats.org/officeDocument/2006/relationships/diagramColors" Target="../diagrams/colors3.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www.caixa.gov.br/" TargetMode="External"/><Relationship Id="rId7" Type="http://schemas.openxmlformats.org/officeDocument/2006/relationships/diagramColors" Target="../diagrams/colors4.xm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conab.gov.br/"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conab.gov.br/"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s://www.contabeis.com.br/termos-contabeis/esocial"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325066" y="844352"/>
            <a:ext cx="10585176" cy="65248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a:bevelT w="6350"/>
            <a:bevelB h="6350"/>
          </a:sp3d>
        </p:spPr>
        <p:txBody>
          <a:bodyPr>
            <a:spAutoFit/>
          </a:bodyPr>
          <a:lstStyle/>
          <a:p>
            <a:pPr algn="ctr" eaLnBrk="0" hangingPunct="0">
              <a:defRPr/>
            </a:pPr>
            <a:r>
              <a:rPr lang="pt-BR" sz="5400" dirty="0">
                <a:solidFill>
                  <a:srgbClr val="002060"/>
                </a:solidFill>
              </a:rPr>
              <a:t>Ciclo de Palestras</a:t>
            </a:r>
          </a:p>
          <a:p>
            <a:pPr algn="ctr" eaLnBrk="0" hangingPunct="0">
              <a:defRPr/>
            </a:pPr>
            <a:r>
              <a:rPr lang="pt-BR" sz="5400" dirty="0" err="1">
                <a:solidFill>
                  <a:srgbClr val="002060"/>
                </a:solidFill>
              </a:rPr>
              <a:t>eSocial</a:t>
            </a:r>
            <a:endParaRPr lang="pt-BR" sz="5400" dirty="0">
              <a:solidFill>
                <a:srgbClr val="002060"/>
              </a:solidFill>
            </a:endParaRPr>
          </a:p>
          <a:p>
            <a:pPr algn="ctr" eaLnBrk="0" hangingPunct="0">
              <a:defRPr/>
            </a:pPr>
            <a:r>
              <a:rPr lang="pt-BR" sz="5400" dirty="0" err="1">
                <a:solidFill>
                  <a:srgbClr val="002060"/>
                </a:solidFill>
              </a:rPr>
              <a:t>Sped</a:t>
            </a:r>
            <a:r>
              <a:rPr lang="pt-BR" sz="5400" dirty="0">
                <a:solidFill>
                  <a:srgbClr val="002060"/>
                </a:solidFill>
              </a:rPr>
              <a:t> EFD-</a:t>
            </a:r>
            <a:r>
              <a:rPr lang="pt-BR" sz="5400" dirty="0" err="1">
                <a:solidFill>
                  <a:srgbClr val="002060"/>
                </a:solidFill>
              </a:rPr>
              <a:t>Reinf</a:t>
            </a:r>
            <a:endParaRPr lang="pt-BR" sz="5400" dirty="0">
              <a:solidFill>
                <a:srgbClr val="002060"/>
              </a:solidFill>
            </a:endParaRPr>
          </a:p>
          <a:p>
            <a:pPr eaLnBrk="0" hangingPunct="0">
              <a:defRPr/>
            </a:pPr>
            <a:endParaRPr lang="pt-BR" sz="3600" dirty="0">
              <a:solidFill>
                <a:srgbClr val="002060"/>
              </a:solidFill>
            </a:endParaRPr>
          </a:p>
          <a:p>
            <a:pPr eaLnBrk="0" hangingPunct="0">
              <a:buFont typeface="Arial" charset="0"/>
              <a:buNone/>
              <a:defRPr/>
            </a:pPr>
            <a:endParaRPr lang="pt-BR" sz="3600" dirty="0">
              <a:solidFill>
                <a:srgbClr val="002060"/>
              </a:solidFill>
            </a:endParaRPr>
          </a:p>
          <a:p>
            <a:pPr algn="ctr" eaLnBrk="0" hangingPunct="0">
              <a:defRPr/>
            </a:pPr>
            <a:r>
              <a:rPr lang="pt-BR" sz="3600" dirty="0">
                <a:solidFill>
                  <a:srgbClr val="002060"/>
                </a:solidFill>
              </a:rPr>
              <a:t>Caixa Econômica Federal – Caixa </a:t>
            </a:r>
          </a:p>
          <a:p>
            <a:pPr algn="ctr" eaLnBrk="0" hangingPunct="0">
              <a:defRPr/>
            </a:pPr>
            <a:r>
              <a:rPr lang="pt-BR" sz="3600" dirty="0">
                <a:solidFill>
                  <a:srgbClr val="002060"/>
                </a:solidFill>
              </a:rPr>
              <a:t>Instituto Nacional do Seguro Social – INSS </a:t>
            </a:r>
          </a:p>
          <a:p>
            <a:pPr algn="ctr" eaLnBrk="0" hangingPunct="0">
              <a:defRPr/>
            </a:pPr>
            <a:r>
              <a:rPr lang="pt-BR" sz="3600" dirty="0">
                <a:solidFill>
                  <a:srgbClr val="002060"/>
                </a:solidFill>
              </a:rPr>
              <a:t>Ministério do Trabalho – </a:t>
            </a:r>
            <a:r>
              <a:rPr lang="pt-BR" sz="3600" dirty="0" err="1">
                <a:solidFill>
                  <a:srgbClr val="002060"/>
                </a:solidFill>
              </a:rPr>
              <a:t>MTb</a:t>
            </a:r>
            <a:r>
              <a:rPr lang="pt-BR" sz="3600" dirty="0">
                <a:solidFill>
                  <a:srgbClr val="002060"/>
                </a:solidFill>
              </a:rPr>
              <a:t> </a:t>
            </a:r>
          </a:p>
          <a:p>
            <a:pPr algn="ctr" eaLnBrk="0" hangingPunct="0">
              <a:defRPr/>
            </a:pPr>
            <a:r>
              <a:rPr lang="pt-BR" sz="3600" dirty="0">
                <a:solidFill>
                  <a:srgbClr val="002060"/>
                </a:solidFill>
              </a:rPr>
              <a:t>Secretaria da Receita Federal do Brasil – RFB</a:t>
            </a:r>
          </a:p>
          <a:p>
            <a:pPr algn="r" eaLnBrk="0" hangingPunct="0">
              <a:defRPr/>
            </a:pPr>
            <a:endParaRPr lang="pt-BR" sz="2000" dirty="0">
              <a:solidFill>
                <a:srgbClr val="002060"/>
              </a:solidFill>
            </a:endParaRPr>
          </a:p>
          <a:p>
            <a:pPr algn="r" eaLnBrk="0" hangingPunct="0">
              <a:defRPr/>
            </a:pPr>
            <a:r>
              <a:rPr lang="pt-BR" sz="2000" dirty="0" smtClean="0">
                <a:solidFill>
                  <a:srgbClr val="002060"/>
                </a:solidFill>
              </a:rPr>
              <a:t>17/09/2018</a:t>
            </a:r>
            <a:endParaRPr lang="pt-BR" sz="2000"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496440" y="1280160"/>
            <a:ext cx="9519480" cy="640440"/>
          </a:xfrm>
          <a:prstGeom prst="rect">
            <a:avLst/>
          </a:prstGeom>
          <a:noFill/>
          <a:ln>
            <a:noFill/>
          </a:ln>
        </p:spPr>
        <p:style>
          <a:lnRef idx="0">
            <a:scrgbClr r="0" g="0" b="0"/>
          </a:lnRef>
          <a:fillRef idx="0">
            <a:scrgbClr r="0" g="0" b="0"/>
          </a:fillRef>
          <a:effectRef idx="0">
            <a:scrgbClr r="0" g="0" b="0"/>
          </a:effectRef>
          <a:fontRef idx="minor"/>
        </p:style>
      </p:sp>
      <p:pic>
        <p:nvPicPr>
          <p:cNvPr id="166" name="Imagem 2"/>
          <p:cNvPicPr/>
          <p:nvPr/>
        </p:nvPicPr>
        <p:blipFill>
          <a:blip r:embed="rId2"/>
          <a:stretch/>
        </p:blipFill>
        <p:spPr>
          <a:xfrm>
            <a:off x="0" y="1116360"/>
            <a:ext cx="11162880" cy="6694560"/>
          </a:xfrm>
          <a:prstGeom prst="rect">
            <a:avLst/>
          </a:prstGeom>
          <a:ln>
            <a:noFill/>
          </a:ln>
        </p:spPr>
      </p:pic>
    </p:spTree>
    <p:extLst>
      <p:ext uri="{BB962C8B-B14F-4D97-AF65-F5344CB8AC3E}">
        <p14:creationId xmlns:p14="http://schemas.microsoft.com/office/powerpoint/2010/main" val="17176790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000000000000000 eSocial SENAR\20180810_114922.jpg"/>
          <p:cNvPicPr/>
          <p:nvPr/>
        </p:nvPicPr>
        <p:blipFill rotWithShape="1">
          <a:blip r:embed="rId3">
            <a:extLst>
              <a:ext uri="{28A0092B-C50C-407E-A947-70E740481C1C}">
                <a14:useLocalDpi xmlns:a14="http://schemas.microsoft.com/office/drawing/2010/main" val="0"/>
              </a:ext>
            </a:extLst>
          </a:blip>
          <a:srcRect l="21418" t="5142" r="37350" b="13608"/>
          <a:stretch/>
        </p:blipFill>
        <p:spPr bwMode="auto">
          <a:xfrm>
            <a:off x="1909242" y="721246"/>
            <a:ext cx="7344816" cy="7056784"/>
          </a:xfrm>
          <a:prstGeom prst="rect">
            <a:avLst/>
          </a:prstGeom>
          <a:noFill/>
          <a:ln>
            <a:noFill/>
          </a:ln>
        </p:spPr>
      </p:pic>
    </p:spTree>
    <p:extLst>
      <p:ext uri="{BB962C8B-B14F-4D97-AF65-F5344CB8AC3E}">
        <p14:creationId xmlns:p14="http://schemas.microsoft.com/office/powerpoint/2010/main" val="26204332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60770" name="Text Box 2"/>
          <p:cNvSpPr txBox="1">
            <a:spLocks noChangeArrowheads="1"/>
          </p:cNvSpPr>
          <p:nvPr/>
        </p:nvSpPr>
        <p:spPr bwMode="auto">
          <a:xfrm>
            <a:off x="557213" y="1854200"/>
            <a:ext cx="10042525" cy="5688013"/>
          </a:xfrm>
          <a:prstGeom prst="rect">
            <a:avLst/>
          </a:prstGeom>
          <a:noFill/>
          <a:ln w="9525">
            <a:noFill/>
            <a:miter lim="800000"/>
            <a:headEnd/>
            <a:tailEnd/>
          </a:ln>
        </p:spPr>
        <p:txBody>
          <a:bodyPr lIns="0" tIns="25200" rIns="0" bIns="0"/>
          <a:lstStyle/>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b="1">
                <a:solidFill>
                  <a:srgbClr val="280099"/>
                </a:solidFill>
                <a:cs typeface="DejaVu Sans" pitchFamily="34" charset="0"/>
              </a:rPr>
              <a:t>EVENTOS DE TABELA</a:t>
            </a: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cs typeface="DejaVu Sans" pitchFamily="34" charset="0"/>
            </a:endParaRP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cs typeface="DejaVu Sans" pitchFamily="34" charset="0"/>
              </a:rPr>
              <a:t>É o primeiro grupo de eventos a ser transmitido ao Ambiente Nacional do eSocial. São eventos que identificam o empregador/contribuinte/órgão público, contendo dados básicos de sua classificação fiscal e de sua estrutura administrativa. </a:t>
            </a: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cs typeface="DejaVu Sans" pitchFamily="34" charset="0"/>
            </a:endParaRP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endParaRPr>
          </a:p>
          <a:p>
            <a:pPr marL="342900" indent="-341313" algn="just"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latin typeface="Calibri" pitchFamily="34" charset="0"/>
              </a:rPr>
              <a:t>ITEM 9.2 MOS</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500">
              <a:solidFill>
                <a:srgbClr val="000000"/>
              </a:solidFill>
              <a:latin typeface="Calibri" pitchFamily="34" charset="0"/>
            </a:endParaRPr>
          </a:p>
        </p:txBody>
      </p:sp>
    </p:spTree>
    <p:extLst>
      <p:ext uri="{BB962C8B-B14F-4D97-AF65-F5344CB8AC3E}">
        <p14:creationId xmlns:p14="http://schemas.microsoft.com/office/powerpoint/2010/main" val="360772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62818" name="Text Box 2"/>
          <p:cNvSpPr txBox="1">
            <a:spLocks noChangeArrowheads="1"/>
          </p:cNvSpPr>
          <p:nvPr/>
        </p:nvSpPr>
        <p:spPr bwMode="auto">
          <a:xfrm>
            <a:off x="431800" y="1008063"/>
            <a:ext cx="10042525" cy="6280150"/>
          </a:xfrm>
          <a:prstGeom prst="rect">
            <a:avLst/>
          </a:prstGeom>
          <a:noFill/>
          <a:ln w="9525">
            <a:noFill/>
            <a:miter lim="800000"/>
            <a:headEnd/>
            <a:tailEnd/>
          </a:ln>
        </p:spPr>
        <p:txBody>
          <a:bodyPr lIns="0" tIns="25200" rIns="0" bIns="0"/>
          <a:lstStyle/>
          <a:p>
            <a:pPr marL="341313" indent="-341313"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b="1">
                <a:solidFill>
                  <a:srgbClr val="000000"/>
                </a:solidFill>
                <a:cs typeface="DejaVu Sans" pitchFamily="34" charset="0"/>
              </a:rPr>
              <a:t>EVENTOS DE TABELA:</a:t>
            </a: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S-1005 - Tabela de Estabelecimentos, Obras ou Unidades de Órgãos Públicos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S-1010 - Tabela de Rubricas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S-1020 - Tabela de Lotações Tributárias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S-1030 - Tabela de Cargos/Empregos Públicos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S-1035 - Tabela de Carreiras Públicas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S-1040 - Tabela de Funções/Cargos em Comissão</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S-1050 - Tabela de Horários/Turnos de Trabalho</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S-1060 - Tabela de Ambientes de Trabalho</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S-1070 - Tabela de Processos Administrativos/Judiciais</a:t>
            </a:r>
          </a:p>
          <a:p>
            <a:pPr marL="341313" indent="-341313" eaLnBrk="0" hangingPunct="0">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S-1080 - Tabela de Operadores Portuários</a:t>
            </a:r>
          </a:p>
          <a:p>
            <a:pPr marL="341313" indent="-341313" eaLnBrk="0" hangingPunct="0">
              <a:lnSpc>
                <a:spcPct val="92000"/>
              </a:lnSpc>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800">
              <a:solidFill>
                <a:srgbClr val="22228B"/>
              </a:solidFill>
            </a:endParaRPr>
          </a:p>
        </p:txBody>
      </p:sp>
    </p:spTree>
    <p:extLst>
      <p:ext uri="{BB962C8B-B14F-4D97-AF65-F5344CB8AC3E}">
        <p14:creationId xmlns:p14="http://schemas.microsoft.com/office/powerpoint/2010/main" val="401878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srcRect/>
          <a:stretch>
            <a:fillRect/>
          </a:stretch>
        </p:blipFill>
        <p:spPr bwMode="auto">
          <a:xfrm>
            <a:off x="228600" y="1465263"/>
            <a:ext cx="10393363" cy="6096000"/>
          </a:xfrm>
          <a:prstGeom prst="rect">
            <a:avLst/>
          </a:prstGeom>
          <a:noFill/>
          <a:ln w="9525">
            <a:noFill/>
            <a:miter lim="800000"/>
            <a:headEnd/>
            <a:tailEnd/>
          </a:ln>
        </p:spPr>
      </p:pic>
    </p:spTree>
    <p:extLst>
      <p:ext uri="{BB962C8B-B14F-4D97-AF65-F5344CB8AC3E}">
        <p14:creationId xmlns:p14="http://schemas.microsoft.com/office/powerpoint/2010/main" val="10657050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noChangeArrowheads="1"/>
          </p:cNvPicPr>
          <p:nvPr/>
        </p:nvPicPr>
        <p:blipFill>
          <a:blip r:embed="rId3"/>
          <a:srcRect/>
          <a:stretch>
            <a:fillRect/>
          </a:stretch>
        </p:blipFill>
        <p:spPr bwMode="auto">
          <a:xfrm>
            <a:off x="342900" y="1465263"/>
            <a:ext cx="10350500" cy="6167437"/>
          </a:xfrm>
          <a:prstGeom prst="rect">
            <a:avLst/>
          </a:prstGeom>
          <a:noFill/>
          <a:ln w="9525">
            <a:noFill/>
            <a:miter lim="800000"/>
            <a:headEnd/>
            <a:tailEnd/>
          </a:ln>
        </p:spPr>
      </p:pic>
    </p:spTree>
    <p:extLst>
      <p:ext uri="{BB962C8B-B14F-4D97-AF65-F5344CB8AC3E}">
        <p14:creationId xmlns:p14="http://schemas.microsoft.com/office/powerpoint/2010/main" val="20291065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srcRect/>
          <a:stretch>
            <a:fillRect/>
          </a:stretch>
        </p:blipFill>
        <p:spPr bwMode="auto">
          <a:xfrm>
            <a:off x="252413" y="827088"/>
            <a:ext cx="10656887" cy="7248525"/>
          </a:xfrm>
          <a:prstGeom prst="rect">
            <a:avLst/>
          </a:prstGeom>
          <a:noFill/>
          <a:ln w="9525">
            <a:noFill/>
            <a:miter lim="800000"/>
            <a:headEnd/>
            <a:tailEnd/>
          </a:ln>
        </p:spPr>
      </p:pic>
    </p:spTree>
    <p:extLst>
      <p:ext uri="{BB962C8B-B14F-4D97-AF65-F5344CB8AC3E}">
        <p14:creationId xmlns:p14="http://schemas.microsoft.com/office/powerpoint/2010/main" val="14341383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71010" name="Text Box 2"/>
          <p:cNvSpPr txBox="1">
            <a:spLocks noChangeArrowheads="1"/>
          </p:cNvSpPr>
          <p:nvPr/>
        </p:nvSpPr>
        <p:spPr bwMode="auto">
          <a:xfrm>
            <a:off x="431800" y="936625"/>
            <a:ext cx="10042525" cy="6261100"/>
          </a:xfrm>
          <a:prstGeom prst="rect">
            <a:avLst/>
          </a:prstGeom>
          <a:noFill/>
          <a:ln w="9525">
            <a:noFill/>
            <a:miter lim="800000"/>
            <a:headEnd/>
            <a:tailEnd/>
          </a:ln>
        </p:spPr>
        <p:txBody>
          <a:bodyPr lIns="0" tIns="25200" rIns="0" bIns="0"/>
          <a:lstStyle/>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b="1">
                <a:solidFill>
                  <a:srgbClr val="280099"/>
                </a:solidFill>
                <a:cs typeface="DejaVu Sans" pitchFamily="34" charset="0"/>
              </a:rPr>
              <a:t>EVENTOS NÃO PERIÓDICOS</a:t>
            </a: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cs typeface="DejaVu Sans" pitchFamily="34" charset="0"/>
            </a:endParaRP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São aqueles que não têm uma data pré-fixada para ocorrer, pois dependem de acontecimentos na relação entre o empregador/órgão público e o trabalhador que influenciam no reconhecimento de direitos e no cumprimento de deveres trabalhistas, previdenciários e fiscais como, por exemplo, a admissão/ingresso de um empregado/servidor, a alteração de salário, a exposição do trabalhador a agentes nocivos e o desligamento, dentre outros.</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000000"/>
              </a:solidFill>
              <a:cs typeface="DejaVu Sans" pitchFamily="34" charset="0"/>
            </a:endParaRPr>
          </a:p>
        </p:txBody>
      </p:sp>
    </p:spTree>
    <p:extLst>
      <p:ext uri="{BB962C8B-B14F-4D97-AF65-F5344CB8AC3E}">
        <p14:creationId xmlns:p14="http://schemas.microsoft.com/office/powerpoint/2010/main" val="2240136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73058" name="Text Box 2"/>
          <p:cNvSpPr txBox="1">
            <a:spLocks noChangeArrowheads="1"/>
          </p:cNvSpPr>
          <p:nvPr/>
        </p:nvSpPr>
        <p:spPr bwMode="auto">
          <a:xfrm>
            <a:off x="557213" y="1074738"/>
            <a:ext cx="10042525" cy="6989762"/>
          </a:xfrm>
          <a:prstGeom prst="rect">
            <a:avLst/>
          </a:prstGeom>
          <a:noFill/>
          <a:ln w="9525">
            <a:noFill/>
            <a:miter lim="800000"/>
            <a:headEnd/>
            <a:tailEnd/>
          </a:ln>
        </p:spPr>
        <p:txBody>
          <a:bodyPr lIns="0" tIns="25200" rIns="0" bIns="0"/>
          <a:lstStyle/>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Prazo de envio:</a:t>
            </a: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A definição do prazo de envio respeita as regras que asseguram os direitos dos trabalhadores, como no caso da admissão e do acidente de trabalho, ou possibilitam recolhimentos de encargos que tenham prazos diferenciados, como na situação do desligamento.</a:t>
            </a: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latin typeface="Calibri" pitchFamily="34" charset="0"/>
            </a:endParaRPr>
          </a:p>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O MOS traz o prazo de envio específico para cada evento. (Item 9.3 do MOS)</a:t>
            </a:r>
          </a:p>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p:txBody>
      </p:sp>
    </p:spTree>
    <p:extLst>
      <p:ext uri="{BB962C8B-B14F-4D97-AF65-F5344CB8AC3E}">
        <p14:creationId xmlns:p14="http://schemas.microsoft.com/office/powerpoint/2010/main" val="171816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75106" name="Text Box 2"/>
          <p:cNvSpPr txBox="1">
            <a:spLocks noChangeArrowheads="1"/>
          </p:cNvSpPr>
          <p:nvPr/>
        </p:nvSpPr>
        <p:spPr bwMode="auto">
          <a:xfrm>
            <a:off x="557213" y="1854200"/>
            <a:ext cx="10042525" cy="6237288"/>
          </a:xfrm>
          <a:prstGeom prst="rect">
            <a:avLst/>
          </a:prstGeom>
          <a:noFill/>
          <a:ln w="9525">
            <a:noFill/>
            <a:miter lim="800000"/>
            <a:headEnd/>
            <a:tailEnd/>
          </a:ln>
        </p:spPr>
        <p:txBody>
          <a:bodyPr lIns="0" tIns="25200" rIns="0" bIns="0"/>
          <a:lstStyle/>
          <a:p>
            <a:pPr marL="341313" indent="-341313"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000000"/>
                </a:solidFill>
                <a:cs typeface="DejaVu Sans" pitchFamily="34" charset="0"/>
              </a:rPr>
              <a:t>EVENTOS NÃO PERIÓDICOS:</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S-1295 - Solicitação de Totalização para Pagamento em Contingência</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S-1298 - Reabertura dos Eventos Periódicos</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S-2190 - Admissão de Trabalhador - Registro Preliminar</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S-2200 - Cadastramento Inicial do Vínculo e Admissão/Ingresso de Trabalhador</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S-2205 - Alteração de Dados Cadastrais do Trabalhador</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S-2206 - Alteração de Contrato de Trabalho</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400">
                <a:solidFill>
                  <a:srgbClr val="22228B"/>
                </a:solidFill>
              </a:rPr>
              <a:t>S-2210 - Comunicação de Acidente de Trabalho</a:t>
            </a: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lnSpc>
                <a:spcPct val="92000"/>
              </a:lnSpc>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p:txBody>
      </p:sp>
    </p:spTree>
    <p:extLst>
      <p:ext uri="{BB962C8B-B14F-4D97-AF65-F5344CB8AC3E}">
        <p14:creationId xmlns:p14="http://schemas.microsoft.com/office/powerpoint/2010/main" val="25329637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77154" name="Text Box 2"/>
          <p:cNvSpPr txBox="1">
            <a:spLocks noChangeArrowheads="1"/>
          </p:cNvSpPr>
          <p:nvPr/>
        </p:nvSpPr>
        <p:spPr bwMode="auto">
          <a:xfrm>
            <a:off x="557213" y="1854200"/>
            <a:ext cx="10042525" cy="6237288"/>
          </a:xfrm>
          <a:prstGeom prst="rect">
            <a:avLst/>
          </a:prstGeom>
          <a:noFill/>
          <a:ln w="9525">
            <a:noFill/>
            <a:miter lim="800000"/>
            <a:headEnd/>
            <a:tailEnd/>
          </a:ln>
        </p:spPr>
        <p:txBody>
          <a:bodyPr lIns="0" tIns="25200" rIns="0" bIns="0"/>
          <a:lstStyle/>
          <a:p>
            <a:pPr marL="341313" indent="-341313" algn="ctr"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3200">
                <a:solidFill>
                  <a:srgbClr val="000000"/>
                </a:solidFill>
                <a:cs typeface="DejaVu Sans" pitchFamily="34" charset="0"/>
              </a:rPr>
              <a:t>Notas sobre admissão de trabalhador</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S-2190 - Admissão de Trabalhador - Registro Preliminar – todos dados devem ser confirmados pelo evento S-2200 - Cadastramento Inicial do Vínculo e Admissão/Ingresso de Trabalhador.</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Excluir S-2190 caso haja informação divergente (data de início, CPF, data de nascimento).</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É opcional, se não tem todos dados para S-2200.</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Prazo: até o dia anterior ao início do trabalho.</a:t>
            </a:r>
          </a:p>
          <a:p>
            <a:pPr marL="341313" indent="-341313" eaLnBrk="0" hangingPunct="0">
              <a:spcAft>
                <a:spcPts val="1425"/>
              </a:spcAft>
              <a:buClr>
                <a:srgbClr val="000000"/>
              </a:buClr>
              <a:buSzPct val="100000"/>
              <a:buFont typeface="Wingding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2800">
                <a:solidFill>
                  <a:srgbClr val="22228B"/>
                </a:solidFill>
              </a:rPr>
              <a:t>Mudança de cultura organizacional, não é legislação nova.</a:t>
            </a: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lnSpc>
                <a:spcPct val="92000"/>
              </a:lnSpc>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p:txBody>
      </p:sp>
    </p:spTree>
    <p:extLst>
      <p:ext uri="{BB962C8B-B14F-4D97-AF65-F5344CB8AC3E}">
        <p14:creationId xmlns:p14="http://schemas.microsoft.com/office/powerpoint/2010/main" val="3520078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496440" y="1280160"/>
            <a:ext cx="9519480" cy="640440"/>
          </a:xfrm>
          <a:prstGeom prst="rect">
            <a:avLst/>
          </a:prstGeom>
          <a:noFill/>
          <a:ln>
            <a:noFill/>
          </a:ln>
        </p:spPr>
        <p:style>
          <a:lnRef idx="0">
            <a:scrgbClr r="0" g="0" b="0"/>
          </a:lnRef>
          <a:fillRef idx="0">
            <a:scrgbClr r="0" g="0" b="0"/>
          </a:fillRef>
          <a:effectRef idx="0">
            <a:scrgbClr r="0" g="0" b="0"/>
          </a:effectRef>
          <a:fontRef idx="minor"/>
        </p:style>
      </p:sp>
      <p:pic>
        <p:nvPicPr>
          <p:cNvPr id="168" name="Imagem 1"/>
          <p:cNvPicPr/>
          <p:nvPr/>
        </p:nvPicPr>
        <p:blipFill>
          <a:blip r:embed="rId2"/>
          <a:stretch/>
        </p:blipFill>
        <p:spPr>
          <a:xfrm>
            <a:off x="0" y="976680"/>
            <a:ext cx="11162880" cy="6835320"/>
          </a:xfrm>
          <a:prstGeom prst="rect">
            <a:avLst/>
          </a:prstGeom>
          <a:ln>
            <a:noFill/>
          </a:ln>
        </p:spPr>
      </p:pic>
    </p:spTree>
    <p:extLst>
      <p:ext uri="{BB962C8B-B14F-4D97-AF65-F5344CB8AC3E}">
        <p14:creationId xmlns:p14="http://schemas.microsoft.com/office/powerpoint/2010/main" val="11490377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79202" name="Text Box 2"/>
          <p:cNvSpPr txBox="1">
            <a:spLocks noChangeArrowheads="1"/>
          </p:cNvSpPr>
          <p:nvPr/>
        </p:nvSpPr>
        <p:spPr bwMode="auto">
          <a:xfrm>
            <a:off x="557213" y="1854200"/>
            <a:ext cx="10042525" cy="4483100"/>
          </a:xfrm>
          <a:prstGeom prst="rect">
            <a:avLst/>
          </a:prstGeom>
          <a:noFill/>
          <a:ln w="9525">
            <a:noFill/>
            <a:miter lim="800000"/>
            <a:headEnd/>
            <a:tailEnd/>
          </a:ln>
        </p:spPr>
        <p:txBody>
          <a:bodyPr lIns="0" tIns="25200" rIns="0" bIns="0"/>
          <a:lstStyle/>
          <a:p>
            <a:pPr marL="341313" indent="-341313" algn="ctr"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3200">
                <a:solidFill>
                  <a:srgbClr val="000000"/>
                </a:solidFill>
                <a:cs typeface="DejaVu Sans" pitchFamily="34" charset="0"/>
              </a:rPr>
              <a:t>Notas sobre admissão de trabalhador</a:t>
            </a:r>
          </a:p>
          <a:p>
            <a:pPr marL="341313" indent="-341313" algn="ctr"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3600">
                <a:solidFill>
                  <a:srgbClr val="262626"/>
                </a:solidFill>
                <a:latin typeface="Calibri" pitchFamily="34" charset="0"/>
              </a:rPr>
              <a:t>O programa de RH-contábil traz interface amigável</a:t>
            </a: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a:p>
            <a:pPr marL="341313" indent="-341313" eaLnBrk="0" hangingPunct="0">
              <a:lnSpc>
                <a:spcPct val="92000"/>
              </a:lnSpc>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500">
              <a:solidFill>
                <a:srgbClr val="262626"/>
              </a:solidFill>
              <a:latin typeface="Calibri" pitchFamily="34" charset="0"/>
            </a:endParaRPr>
          </a:p>
        </p:txBody>
      </p:sp>
      <p:pic>
        <p:nvPicPr>
          <p:cNvPr id="179203" name="Imagem 1"/>
          <p:cNvPicPr>
            <a:picLocks noChangeAspect="1"/>
          </p:cNvPicPr>
          <p:nvPr/>
        </p:nvPicPr>
        <p:blipFill>
          <a:blip r:embed="rId3"/>
          <a:srcRect l="11226" t="30069" r="9483" b="26672"/>
          <a:stretch>
            <a:fillRect/>
          </a:stretch>
        </p:blipFill>
        <p:spPr bwMode="auto">
          <a:xfrm>
            <a:off x="1073150" y="3313113"/>
            <a:ext cx="9067800" cy="2808287"/>
          </a:xfrm>
          <a:prstGeom prst="rect">
            <a:avLst/>
          </a:prstGeom>
          <a:noFill/>
          <a:ln w="9525">
            <a:noFill/>
            <a:miter lim="800000"/>
            <a:headEnd/>
            <a:tailEnd/>
          </a:ln>
        </p:spPr>
      </p:pic>
    </p:spTree>
    <p:extLst>
      <p:ext uri="{BB962C8B-B14F-4D97-AF65-F5344CB8AC3E}">
        <p14:creationId xmlns:p14="http://schemas.microsoft.com/office/powerpoint/2010/main" val="1761287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05474" name="Text Box 2"/>
          <p:cNvSpPr txBox="1">
            <a:spLocks noChangeArrowheads="1"/>
          </p:cNvSpPr>
          <p:nvPr/>
        </p:nvSpPr>
        <p:spPr bwMode="auto">
          <a:xfrm>
            <a:off x="557213" y="1854200"/>
            <a:ext cx="10042525" cy="5797550"/>
          </a:xfrm>
          <a:prstGeom prst="rect">
            <a:avLst/>
          </a:prstGeom>
          <a:noFill/>
          <a:ln w="9525">
            <a:noFill/>
            <a:miter lim="800000"/>
            <a:headEnd/>
            <a:tailEnd/>
          </a:ln>
        </p:spPr>
        <p:txBody>
          <a:bodyPr lIns="0" tIns="25200" rIns="0" bIns="0"/>
          <a:lstStyle/>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000000"/>
                </a:solidFill>
                <a:cs typeface="DejaVu Sans" pitchFamily="34" charset="0"/>
              </a:rPr>
              <a:t>EVENTOS NÃO PERIÓDICOS (CONTINUAÇÃO):</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S-2220 - Monitoramento da Saúde do Trabalhador - Prazos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S-2230 - Afastamento Temporário; retificações e </a:t>
            </a:r>
            <a:r>
              <a:rPr lang="pt-BR" altLang="pt-BR" sz="2400" dirty="0" err="1">
                <a:solidFill>
                  <a:srgbClr val="22228B"/>
                </a:solidFill>
              </a:rPr>
              <a:t>inf</a:t>
            </a:r>
            <a:r>
              <a:rPr lang="pt-BR" altLang="pt-BR" sz="2400" dirty="0">
                <a:solidFill>
                  <a:srgbClr val="22228B"/>
                </a:solidFill>
              </a:rPr>
              <a:t> S-1070</a:t>
            </a:r>
          </a:p>
          <a:p>
            <a:pPr marL="1587" eaLnBrk="0" hangingPunct="0">
              <a:spcAft>
                <a:spcPts val="1425"/>
              </a:spcAft>
              <a:buClr>
                <a:srgbClr val="000000"/>
              </a:buClr>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		Afastados no início do </a:t>
            </a:r>
            <a:r>
              <a:rPr lang="pt-BR" altLang="pt-BR" sz="2400" dirty="0" err="1">
                <a:solidFill>
                  <a:srgbClr val="22228B"/>
                </a:solidFill>
              </a:rPr>
              <a:t>eSocial</a:t>
            </a:r>
            <a:r>
              <a:rPr lang="pt-BR" altLang="pt-BR" sz="2400" dirty="0">
                <a:solidFill>
                  <a:srgbClr val="22228B"/>
                </a:solidFill>
              </a:rPr>
              <a:t> – basta o S-2200 com informações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S-2240 - Condições Ambientais do Trabalho - Fatores de Risco</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S-2241 - Insalubridade, Periculosidade e Aposentadoria Especial</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S-2250 - Aviso Prévio – prazo 10 dias para envio, se trabalhado</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S-2298 – Reintegração; </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S-2299 – Desligamento; óbito se estava afastado</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S-2400 - Cadastro de Benefícios Previdenciários – RPPS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lang="pt-BR" altLang="pt-BR" sz="2400" dirty="0">
                <a:solidFill>
                  <a:srgbClr val="22228B"/>
                </a:solidFill>
              </a:rPr>
              <a:t>S-3000 - Exclusão de eventos</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endParaRPr lang="pt-BR" altLang="pt-BR" sz="2400" dirty="0">
              <a:solidFill>
                <a:srgbClr val="22228B"/>
              </a:solidFill>
            </a:endParaRPr>
          </a:p>
        </p:txBody>
      </p:sp>
    </p:spTree>
    <p:extLst>
      <p:ext uri="{BB962C8B-B14F-4D97-AF65-F5344CB8AC3E}">
        <p14:creationId xmlns:p14="http://schemas.microsoft.com/office/powerpoint/2010/main" val="370291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83298" name="Text Box 2"/>
          <p:cNvSpPr txBox="1">
            <a:spLocks noChangeArrowheads="1"/>
          </p:cNvSpPr>
          <p:nvPr/>
        </p:nvSpPr>
        <p:spPr bwMode="auto">
          <a:xfrm>
            <a:off x="503238" y="1223963"/>
            <a:ext cx="10042525" cy="5775325"/>
          </a:xfrm>
          <a:prstGeom prst="rect">
            <a:avLst/>
          </a:prstGeom>
          <a:noFill/>
          <a:ln w="9525">
            <a:noFill/>
            <a:miter lim="800000"/>
            <a:headEnd/>
            <a:tailEnd/>
          </a:ln>
        </p:spPr>
        <p:txBody>
          <a:bodyPr lIns="0" tIns="25200" rIns="0" bIns="0"/>
          <a:lstStyle/>
          <a:p>
            <a:pPr marL="341313" indent="-341313" algn="ctr"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3200" b="1">
                <a:solidFill>
                  <a:srgbClr val="280099"/>
                </a:solidFill>
                <a:cs typeface="DejaVu Sans" pitchFamily="34" charset="0"/>
              </a:rPr>
              <a:t>EVENTOS PERIÓDICOS</a:t>
            </a:r>
          </a:p>
          <a:p>
            <a:pPr marL="341313" indent="-341313" eaLnBrk="0" hangingPunct="0">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3200">
              <a:solidFill>
                <a:srgbClr val="280099"/>
              </a:solidFill>
              <a:latin typeface="Calibri" pitchFamily="34" charset="0"/>
            </a:endParaRPr>
          </a:p>
          <a:p>
            <a:pPr marL="341313" indent="-341313" algn="just" eaLnBrk="0" hangingPunct="0">
              <a:spcAft>
                <a:spcPts val="1425"/>
              </a:spcAft>
              <a:buClr>
                <a:srgbClr val="000000"/>
              </a:buClr>
              <a:buSzPct val="25000"/>
              <a:buFont typeface="StarSymbol"/>
              <a:buChar char="l"/>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r>
              <a:rPr lang="pt-BR" altLang="pt-BR" sz="3200">
                <a:solidFill>
                  <a:srgbClr val="280099"/>
                </a:solidFill>
                <a:cs typeface="DejaVu Sans" pitchFamily="34" charset="0"/>
              </a:rPr>
              <a:t>São aqueles cuja ocorrência tem periodicidade previamente definida, compostos por informações de folha de pagamento, de apuração de outros fatos geradores de contribuições previdenciárias como, por exemplo, os incidentes sobre pagamentos efetuados às pessoas físicas quando da aquisição da sua produção rural, e do imposto sobre a renda retido na fonte sobre pagamentos realizados a pessoa física.</a:t>
            </a:r>
          </a:p>
          <a:p>
            <a:pPr marL="341313" indent="-341313" eaLnBrk="0" hangingPunct="0">
              <a:lnSpc>
                <a:spcPct val="92000"/>
              </a:lnSpc>
              <a:spcAft>
                <a:spcPts val="1425"/>
              </a:spcAft>
              <a:buSzPct val="10000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 pos="9434513" algn="l"/>
                <a:tab pos="9883775" algn="l"/>
              </a:tabLst>
            </a:pPr>
            <a:endParaRPr lang="pt-BR" altLang="pt-BR" sz="2400">
              <a:solidFill>
                <a:srgbClr val="000000"/>
              </a:solidFill>
              <a:cs typeface="DejaVu Sans" pitchFamily="34" charset="0"/>
            </a:endParaRPr>
          </a:p>
        </p:txBody>
      </p:sp>
    </p:spTree>
    <p:extLst>
      <p:ext uri="{BB962C8B-B14F-4D97-AF65-F5344CB8AC3E}">
        <p14:creationId xmlns:p14="http://schemas.microsoft.com/office/powerpoint/2010/main" val="273145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85346" name="Text Box 2"/>
          <p:cNvSpPr txBox="1">
            <a:spLocks noChangeArrowheads="1"/>
          </p:cNvSpPr>
          <p:nvPr/>
        </p:nvSpPr>
        <p:spPr bwMode="auto">
          <a:xfrm>
            <a:off x="557213" y="936625"/>
            <a:ext cx="10042525" cy="7521575"/>
          </a:xfrm>
          <a:prstGeom prst="rect">
            <a:avLst/>
          </a:prstGeom>
          <a:noFill/>
          <a:ln w="9525">
            <a:noFill/>
            <a:miter lim="800000"/>
            <a:headEnd/>
            <a:tailEnd/>
          </a:ln>
        </p:spPr>
        <p:txBody>
          <a:bodyPr lIns="0" tIns="25200" rIns="0" bIns="0"/>
          <a:lstStyle/>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latin typeface="Calibri" pitchFamily="34" charset="0"/>
              </a:rPr>
              <a:t>REGIME DE COMPETÊNCIA E REGIME DE CAIXA</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latin typeface="Calibri" pitchFamily="34" charset="0"/>
            </a:endParaRPr>
          </a:p>
          <a:p>
            <a:pPr marL="342900" indent="-341313" eaLnBrk="0" hangingPunct="0">
              <a:spcAft>
                <a:spcPts val="1425"/>
              </a:spcAft>
              <a:buClr>
                <a:srgbClr val="000000"/>
              </a:buClr>
              <a:buSzPct val="25000"/>
              <a:buFont typeface="StarSymbol"/>
              <a:buChar char="l"/>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Prazo de envio:</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latin typeface="Calibri" pitchFamily="34" charset="0"/>
            </a:endParaRPr>
          </a:p>
          <a:p>
            <a:pPr marL="342900" indent="-341313" algn="just" eaLnBrk="0" hangingPunct="0">
              <a:spcAft>
                <a:spcPts val="1425"/>
              </a:spcAft>
              <a:buClr>
                <a:srgbClr val="000000"/>
              </a:buClr>
              <a:buSzPct val="25000"/>
              <a:buFont typeface="StarSymbol"/>
              <a:buChar char="l"/>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cs typeface="DejaVu Sans" pitchFamily="34" charset="0"/>
              </a:rPr>
              <a:t>Os eventos periódicos devem ser transmitidos até o dia 07 do mês seguinte, antecipando-se o vencimento para o dia útil imediatamente anterior, em caso de não haver expediente bancário.</a:t>
            </a:r>
          </a:p>
          <a:p>
            <a:pPr marL="342900" indent="-341313" algn="just" eaLnBrk="0" hangingPunct="0">
              <a:spcAft>
                <a:spcPts val="1425"/>
              </a:spcAft>
              <a:buClr>
                <a:srgbClr val="000000"/>
              </a:buClr>
              <a:buSzPct val="25000"/>
              <a:buFont typeface="StarSymbol"/>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endParaRPr>
          </a:p>
          <a:p>
            <a:pPr marL="342900" indent="-341313" algn="just" eaLnBrk="0" hangingPunct="0">
              <a:spcAft>
                <a:spcPts val="1425"/>
              </a:spcAft>
              <a:buClr>
                <a:srgbClr val="000000"/>
              </a:buClr>
              <a:buSzPct val="25000"/>
              <a:buFont typeface="StarSymbol"/>
              <a:buChar char="l"/>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80099"/>
                </a:solidFill>
              </a:rPr>
              <a:t>(Item 9.6 MOS)</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p:txBody>
      </p:sp>
    </p:spTree>
    <p:extLst>
      <p:ext uri="{BB962C8B-B14F-4D97-AF65-F5344CB8AC3E}">
        <p14:creationId xmlns:p14="http://schemas.microsoft.com/office/powerpoint/2010/main" val="1263081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87394" name="Text Box 2"/>
          <p:cNvSpPr txBox="1">
            <a:spLocks noChangeArrowheads="1"/>
          </p:cNvSpPr>
          <p:nvPr/>
        </p:nvSpPr>
        <p:spPr bwMode="auto">
          <a:xfrm>
            <a:off x="557213" y="1079500"/>
            <a:ext cx="10042525" cy="6122988"/>
          </a:xfrm>
          <a:prstGeom prst="rect">
            <a:avLst/>
          </a:prstGeom>
          <a:noFill/>
          <a:ln w="9525">
            <a:noFill/>
            <a:miter lim="800000"/>
            <a:headEnd/>
            <a:tailEnd/>
          </a:ln>
        </p:spPr>
        <p:txBody>
          <a:bodyPr lIns="0" tIns="25200" rIns="0" bIns="0"/>
          <a:lstStyle/>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000000"/>
                </a:solidFill>
                <a:cs typeface="DejaVu Sans" pitchFamily="34" charset="0"/>
              </a:rPr>
              <a:t>EVENTOS PERIÓDICOS:</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2228B"/>
              </a:solidFill>
            </a:endParaRP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S-1200 - Remuneração de trabalhador vinculado ao Regime Geral de Previd. Social</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S-1202 - Remuneração de servidor vinculado a Regime Próprio de Previd. Social</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S-1207 - Benefícios previdenciários - RPPS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S-1210 - Pagamentos de Rendimentos do Trabalho</a:t>
            </a:r>
          </a:p>
          <a:p>
            <a:pPr marL="1085850" lvl="1"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 1º mês de eSocial – fase de folhas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S-1250 - Aquisição de Produção Rural</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2228B"/>
              </a:solidFill>
            </a:endParaRPr>
          </a:p>
        </p:txBody>
      </p:sp>
    </p:spTree>
    <p:extLst>
      <p:ext uri="{BB962C8B-B14F-4D97-AF65-F5344CB8AC3E}">
        <p14:creationId xmlns:p14="http://schemas.microsoft.com/office/powerpoint/2010/main" val="4261967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89442" name="Text Box 2"/>
          <p:cNvSpPr txBox="1">
            <a:spLocks noChangeArrowheads="1"/>
          </p:cNvSpPr>
          <p:nvPr/>
        </p:nvSpPr>
        <p:spPr bwMode="auto">
          <a:xfrm>
            <a:off x="557213" y="990600"/>
            <a:ext cx="10042525" cy="6858000"/>
          </a:xfrm>
          <a:prstGeom prst="rect">
            <a:avLst/>
          </a:prstGeom>
          <a:noFill/>
          <a:ln w="9525">
            <a:noFill/>
            <a:miter lim="800000"/>
            <a:headEnd/>
            <a:tailEnd/>
          </a:ln>
        </p:spPr>
        <p:txBody>
          <a:bodyPr lIns="0" tIns="25200" rIns="0" bIns="0"/>
          <a:lstStyle/>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000000"/>
                </a:solidFill>
                <a:cs typeface="DejaVu Sans" pitchFamily="34" charset="0"/>
              </a:rPr>
              <a:t>EVENTOS PERIÓDICOS (CONT.):</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62626"/>
              </a:solidFill>
              <a:latin typeface="Calibri" pitchFamily="34" charset="0"/>
            </a:endParaRPr>
          </a:p>
          <a:p>
            <a:pPr marL="342900" indent="-341313" eaLnBrk="0" hangingPunct="0">
              <a:lnSpc>
                <a:spcPct val="92000"/>
              </a:lnSpc>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S-1260 - Comercialização da Produção Rural Pessoa Física</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S-1270 - Contratação de Trabalhadores Avulsos Não Portuários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S-1280 - Informações Complementares aos Eventos Periódicos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S-1299 - Fechamento dos Eventos Periódicos</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S-1300 - Contribuição Sindical Patronal</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62626"/>
              </a:solidFill>
              <a:latin typeface="Calibri" pitchFamily="34" charset="0"/>
            </a:endParaRPr>
          </a:p>
        </p:txBody>
      </p:sp>
    </p:spTree>
    <p:extLst>
      <p:ext uri="{BB962C8B-B14F-4D97-AF65-F5344CB8AC3E}">
        <p14:creationId xmlns:p14="http://schemas.microsoft.com/office/powerpoint/2010/main" val="3450896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91490" name="Text Box 2"/>
          <p:cNvSpPr txBox="1">
            <a:spLocks noChangeArrowheads="1"/>
          </p:cNvSpPr>
          <p:nvPr/>
        </p:nvSpPr>
        <p:spPr bwMode="auto">
          <a:xfrm>
            <a:off x="557213" y="1854200"/>
            <a:ext cx="10042525" cy="5765800"/>
          </a:xfrm>
          <a:prstGeom prst="rect">
            <a:avLst/>
          </a:prstGeom>
          <a:noFill/>
          <a:ln w="9525">
            <a:noFill/>
            <a:miter lim="800000"/>
            <a:headEnd/>
            <a:tailEnd/>
          </a:ln>
        </p:spPr>
        <p:txBody>
          <a:bodyPr lIns="0" tIns="25200" rIns="0" bIns="0"/>
          <a:lstStyle/>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000000"/>
                </a:solidFill>
                <a:cs typeface="DejaVu Sans" pitchFamily="34" charset="0"/>
              </a:rPr>
              <a:t>EVENTOS PERIÓDICOS (CONT.):</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2228B"/>
              </a:solidFill>
            </a:endParaRP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S-2300 - Trabalhador Sem Vínculo de Emprego/Estatutário - Início</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S-2306 - Trabalhador Sem Vínculo de Emprego/Estatutário - Alteração Contratual</a:t>
            </a:r>
          </a:p>
          <a:p>
            <a:pPr marL="342900" indent="-341313" eaLnBrk="0" hangingPunct="0">
              <a:spcAft>
                <a:spcPts val="1425"/>
              </a:spcAft>
              <a:buClr>
                <a:srgbClr val="000000"/>
              </a:buClr>
              <a:buSzPct val="100000"/>
              <a:buFont typeface="Wingdings"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a:solidFill>
                  <a:srgbClr val="22228B"/>
                </a:solidFill>
              </a:rPr>
              <a:t>S-2399 - Trabalhador Sem Vínculo de Emprego/Estatutário – Término</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500">
              <a:solidFill>
                <a:srgbClr val="262626"/>
              </a:solidFill>
              <a:latin typeface="Calibri" pitchFamily="34" charset="0"/>
            </a:endParaRPr>
          </a:p>
        </p:txBody>
      </p:sp>
    </p:spTree>
    <p:extLst>
      <p:ext uri="{BB962C8B-B14F-4D97-AF65-F5344CB8AC3E}">
        <p14:creationId xmlns:p14="http://schemas.microsoft.com/office/powerpoint/2010/main" val="2149585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93538" name="Text Box 2"/>
          <p:cNvSpPr txBox="1">
            <a:spLocks noChangeArrowheads="1"/>
          </p:cNvSpPr>
          <p:nvPr/>
        </p:nvSpPr>
        <p:spPr bwMode="auto">
          <a:xfrm>
            <a:off x="557213" y="1854200"/>
            <a:ext cx="10042525" cy="5068888"/>
          </a:xfrm>
          <a:prstGeom prst="rect">
            <a:avLst/>
          </a:prstGeom>
          <a:noFill/>
          <a:ln w="9525">
            <a:noFill/>
            <a:miter lim="800000"/>
            <a:headEnd/>
            <a:tailEnd/>
          </a:ln>
        </p:spPr>
        <p:txBody>
          <a:bodyPr lIns="0" tIns="25200" rIns="0" bIns="0"/>
          <a:lstStyle/>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cs typeface="DejaVu Sans" pitchFamily="34" charset="0"/>
              </a:rPr>
              <a:t>EVENTOS PERIÓDICOS (CONT.):</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80099"/>
              </a:solidFill>
              <a:latin typeface="Calibri" pitchFamily="34" charset="0"/>
            </a:endParaRP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EVENTOS TOTALIZADORES:</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S-5001 - Informações das contribuições sociais por trabalhador</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S-5002 - Imposto de Renda Retido na Fonte</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S-5011 - Informações das contribuições sociais consolidadas por contribuinte</a:t>
            </a:r>
          </a:p>
          <a:p>
            <a:pPr marL="342900" indent="-341313"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S-5012 - Informações do IRRF consolidadas por contribuinte</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500">
              <a:solidFill>
                <a:srgbClr val="262626"/>
              </a:solidFill>
              <a:latin typeface="Calibri" pitchFamily="34" charset="0"/>
            </a:endParaRP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500">
              <a:solidFill>
                <a:srgbClr val="262626"/>
              </a:solidFill>
              <a:latin typeface="Calibri" pitchFamily="34" charset="0"/>
            </a:endParaRPr>
          </a:p>
        </p:txBody>
      </p:sp>
    </p:spTree>
    <p:extLst>
      <p:ext uri="{BB962C8B-B14F-4D97-AF65-F5344CB8AC3E}">
        <p14:creationId xmlns:p14="http://schemas.microsoft.com/office/powerpoint/2010/main" val="272010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p:cNvPicPr>
            <a:picLocks noChangeAspect="1" noChangeArrowheads="1"/>
          </p:cNvPicPr>
          <p:nvPr/>
        </p:nvPicPr>
        <p:blipFill>
          <a:blip r:embed="rId3"/>
          <a:srcRect/>
          <a:stretch>
            <a:fillRect/>
          </a:stretch>
        </p:blipFill>
        <p:spPr bwMode="auto">
          <a:xfrm>
            <a:off x="841375" y="2551113"/>
            <a:ext cx="3082925" cy="2670175"/>
          </a:xfrm>
          <a:prstGeom prst="rect">
            <a:avLst/>
          </a:prstGeom>
          <a:noFill/>
          <a:ln w="9525">
            <a:noFill/>
            <a:miter lim="800000"/>
            <a:headEnd/>
            <a:tailEnd/>
          </a:ln>
        </p:spPr>
      </p:pic>
      <p:pic>
        <p:nvPicPr>
          <p:cNvPr id="195586" name="Picture 2"/>
          <p:cNvPicPr>
            <a:picLocks noChangeAspect="1" noChangeArrowheads="1"/>
          </p:cNvPicPr>
          <p:nvPr/>
        </p:nvPicPr>
        <p:blipFill>
          <a:blip r:embed="rId4"/>
          <a:srcRect/>
          <a:stretch>
            <a:fillRect/>
          </a:stretch>
        </p:blipFill>
        <p:spPr bwMode="auto">
          <a:xfrm>
            <a:off x="4305300" y="3762375"/>
            <a:ext cx="1463675" cy="258763"/>
          </a:xfrm>
          <a:prstGeom prst="rect">
            <a:avLst/>
          </a:prstGeom>
          <a:noFill/>
          <a:ln w="9525">
            <a:noFill/>
            <a:miter lim="800000"/>
            <a:headEnd/>
            <a:tailEnd/>
          </a:ln>
        </p:spPr>
      </p:pic>
      <p:pic>
        <p:nvPicPr>
          <p:cNvPr id="195587" name="Picture 3"/>
          <p:cNvPicPr>
            <a:picLocks noChangeAspect="1" noChangeArrowheads="1"/>
          </p:cNvPicPr>
          <p:nvPr/>
        </p:nvPicPr>
        <p:blipFill>
          <a:blip r:embed="rId5"/>
          <a:srcRect/>
          <a:stretch>
            <a:fillRect/>
          </a:stretch>
        </p:blipFill>
        <p:spPr bwMode="auto">
          <a:xfrm>
            <a:off x="6080125" y="2297113"/>
            <a:ext cx="4498975" cy="508000"/>
          </a:xfrm>
          <a:prstGeom prst="rect">
            <a:avLst/>
          </a:prstGeom>
          <a:noFill/>
          <a:ln w="9525">
            <a:noFill/>
            <a:miter lim="800000"/>
            <a:headEnd/>
            <a:tailEnd/>
          </a:ln>
        </p:spPr>
      </p:pic>
      <p:pic>
        <p:nvPicPr>
          <p:cNvPr id="195588" name="Picture 4"/>
          <p:cNvPicPr>
            <a:picLocks noChangeAspect="1" noChangeArrowheads="1"/>
          </p:cNvPicPr>
          <p:nvPr/>
        </p:nvPicPr>
        <p:blipFill>
          <a:blip r:embed="rId6"/>
          <a:srcRect/>
          <a:stretch>
            <a:fillRect/>
          </a:stretch>
        </p:blipFill>
        <p:spPr bwMode="auto">
          <a:xfrm>
            <a:off x="6075363" y="3230563"/>
            <a:ext cx="4500562" cy="508000"/>
          </a:xfrm>
          <a:prstGeom prst="rect">
            <a:avLst/>
          </a:prstGeom>
          <a:noFill/>
          <a:ln w="9525">
            <a:noFill/>
            <a:miter lim="800000"/>
            <a:headEnd/>
            <a:tailEnd/>
          </a:ln>
        </p:spPr>
      </p:pic>
      <p:pic>
        <p:nvPicPr>
          <p:cNvPr id="195589" name="Picture 5"/>
          <p:cNvPicPr>
            <a:picLocks noChangeAspect="1" noChangeArrowheads="1"/>
          </p:cNvPicPr>
          <p:nvPr/>
        </p:nvPicPr>
        <p:blipFill>
          <a:blip r:embed="rId7"/>
          <a:srcRect/>
          <a:stretch>
            <a:fillRect/>
          </a:stretch>
        </p:blipFill>
        <p:spPr bwMode="auto">
          <a:xfrm>
            <a:off x="6149975" y="4165600"/>
            <a:ext cx="4498975" cy="506413"/>
          </a:xfrm>
          <a:prstGeom prst="rect">
            <a:avLst/>
          </a:prstGeom>
          <a:noFill/>
          <a:ln w="9525">
            <a:noFill/>
            <a:miter lim="800000"/>
            <a:headEnd/>
            <a:tailEnd/>
          </a:ln>
        </p:spPr>
      </p:pic>
      <p:pic>
        <p:nvPicPr>
          <p:cNvPr id="195590" name="Picture 6"/>
          <p:cNvPicPr>
            <a:picLocks noChangeAspect="1" noChangeArrowheads="1"/>
          </p:cNvPicPr>
          <p:nvPr/>
        </p:nvPicPr>
        <p:blipFill>
          <a:blip r:embed="rId8"/>
          <a:srcRect/>
          <a:stretch>
            <a:fillRect/>
          </a:stretch>
        </p:blipFill>
        <p:spPr bwMode="auto">
          <a:xfrm>
            <a:off x="6149975" y="4967288"/>
            <a:ext cx="4498975" cy="508000"/>
          </a:xfrm>
          <a:prstGeom prst="rect">
            <a:avLst/>
          </a:prstGeom>
          <a:noFill/>
          <a:ln w="9525">
            <a:noFill/>
            <a:miter lim="800000"/>
            <a:headEnd/>
            <a:tailEnd/>
          </a:ln>
        </p:spPr>
      </p:pic>
      <p:pic>
        <p:nvPicPr>
          <p:cNvPr id="195591" name="Picture 7"/>
          <p:cNvPicPr>
            <a:picLocks noChangeAspect="1" noChangeArrowheads="1"/>
          </p:cNvPicPr>
          <p:nvPr/>
        </p:nvPicPr>
        <p:blipFill>
          <a:blip r:embed="rId9"/>
          <a:srcRect/>
          <a:stretch>
            <a:fillRect/>
          </a:stretch>
        </p:blipFill>
        <p:spPr bwMode="auto">
          <a:xfrm>
            <a:off x="6149975" y="5711825"/>
            <a:ext cx="4498975" cy="508000"/>
          </a:xfrm>
          <a:prstGeom prst="rect">
            <a:avLst/>
          </a:prstGeom>
          <a:noFill/>
          <a:ln w="9525">
            <a:noFill/>
            <a:miter lim="800000"/>
            <a:headEnd/>
            <a:tailEnd/>
          </a:ln>
        </p:spPr>
      </p:pic>
    </p:spTree>
    <p:extLst>
      <p:ext uri="{BB962C8B-B14F-4D97-AF65-F5344CB8AC3E}">
        <p14:creationId xmlns:p14="http://schemas.microsoft.com/office/powerpoint/2010/main" val="36579208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p:cNvPicPr>
            <a:picLocks noChangeAspect="1" noChangeArrowheads="1"/>
          </p:cNvPicPr>
          <p:nvPr/>
        </p:nvPicPr>
        <p:blipFill>
          <a:blip r:embed="rId3"/>
          <a:srcRect/>
          <a:stretch>
            <a:fillRect/>
          </a:stretch>
        </p:blipFill>
        <p:spPr bwMode="auto">
          <a:xfrm>
            <a:off x="4167188" y="3817938"/>
            <a:ext cx="1463675" cy="258762"/>
          </a:xfrm>
          <a:prstGeom prst="rect">
            <a:avLst/>
          </a:prstGeom>
          <a:noFill/>
          <a:ln w="9525">
            <a:noFill/>
            <a:miter lim="800000"/>
            <a:headEnd/>
            <a:tailEnd/>
          </a:ln>
        </p:spPr>
      </p:pic>
      <p:pic>
        <p:nvPicPr>
          <p:cNvPr id="123906" name="Picture 2"/>
          <p:cNvPicPr>
            <a:picLocks noChangeAspect="1" noChangeArrowheads="1"/>
          </p:cNvPicPr>
          <p:nvPr/>
        </p:nvPicPr>
        <p:blipFill>
          <a:blip r:embed="rId4"/>
          <a:srcRect/>
          <a:stretch>
            <a:fillRect/>
          </a:stretch>
        </p:blipFill>
        <p:spPr bwMode="auto">
          <a:xfrm>
            <a:off x="5630863" y="2400300"/>
            <a:ext cx="4616450" cy="468313"/>
          </a:xfrm>
          <a:prstGeom prst="rect">
            <a:avLst/>
          </a:prstGeom>
          <a:solidFill>
            <a:schemeClr val="accent2">
              <a:lumMod val="40000"/>
              <a:lumOff val="60000"/>
            </a:schemeClr>
          </a:solidFill>
          <a:ln w="9525">
            <a:noFill/>
            <a:miter lim="800000"/>
            <a:headEnd/>
            <a:tailEnd/>
          </a:ln>
        </p:spPr>
      </p:pic>
      <p:pic>
        <p:nvPicPr>
          <p:cNvPr id="197635" name="Picture 3"/>
          <p:cNvPicPr>
            <a:picLocks noChangeAspect="1" noChangeArrowheads="1"/>
          </p:cNvPicPr>
          <p:nvPr/>
        </p:nvPicPr>
        <p:blipFill>
          <a:blip r:embed="rId5"/>
          <a:srcRect/>
          <a:stretch>
            <a:fillRect/>
          </a:stretch>
        </p:blipFill>
        <p:spPr bwMode="auto">
          <a:xfrm>
            <a:off x="588963" y="2487613"/>
            <a:ext cx="3170237" cy="2919412"/>
          </a:xfrm>
          <a:prstGeom prst="rect">
            <a:avLst/>
          </a:prstGeom>
          <a:noFill/>
          <a:ln w="9525">
            <a:noFill/>
            <a:miter lim="800000"/>
            <a:headEnd/>
            <a:tailEnd/>
          </a:ln>
        </p:spPr>
      </p:pic>
      <p:pic>
        <p:nvPicPr>
          <p:cNvPr id="197636" name="Picture 4"/>
          <p:cNvPicPr>
            <a:picLocks noChangeAspect="1" noChangeArrowheads="1"/>
          </p:cNvPicPr>
          <p:nvPr/>
        </p:nvPicPr>
        <p:blipFill>
          <a:blip r:embed="rId6"/>
          <a:srcRect/>
          <a:stretch>
            <a:fillRect/>
          </a:stretch>
        </p:blipFill>
        <p:spPr bwMode="auto">
          <a:xfrm>
            <a:off x="5630863" y="3321050"/>
            <a:ext cx="4611687" cy="469900"/>
          </a:xfrm>
          <a:prstGeom prst="rect">
            <a:avLst/>
          </a:prstGeom>
          <a:noFill/>
          <a:ln w="9525">
            <a:noFill/>
            <a:miter lim="800000"/>
            <a:headEnd/>
            <a:tailEnd/>
          </a:ln>
        </p:spPr>
      </p:pic>
      <p:pic>
        <p:nvPicPr>
          <p:cNvPr id="197637" name="Picture 5"/>
          <p:cNvPicPr>
            <a:picLocks noChangeAspect="1" noChangeArrowheads="1"/>
          </p:cNvPicPr>
          <p:nvPr/>
        </p:nvPicPr>
        <p:blipFill>
          <a:blip r:embed="rId7"/>
          <a:srcRect/>
          <a:stretch>
            <a:fillRect/>
          </a:stretch>
        </p:blipFill>
        <p:spPr bwMode="auto">
          <a:xfrm>
            <a:off x="5630863" y="4148138"/>
            <a:ext cx="4657725" cy="473075"/>
          </a:xfrm>
          <a:prstGeom prst="rect">
            <a:avLst/>
          </a:prstGeom>
          <a:noFill/>
          <a:ln w="9525">
            <a:noFill/>
            <a:miter lim="800000"/>
            <a:headEnd/>
            <a:tailEnd/>
          </a:ln>
        </p:spPr>
      </p:pic>
      <p:pic>
        <p:nvPicPr>
          <p:cNvPr id="197638" name="Picture 6"/>
          <p:cNvPicPr>
            <a:picLocks noChangeAspect="1" noChangeArrowheads="1"/>
          </p:cNvPicPr>
          <p:nvPr/>
        </p:nvPicPr>
        <p:blipFill>
          <a:blip r:embed="rId8"/>
          <a:srcRect/>
          <a:stretch>
            <a:fillRect/>
          </a:stretch>
        </p:blipFill>
        <p:spPr bwMode="auto">
          <a:xfrm>
            <a:off x="5748338" y="4979988"/>
            <a:ext cx="4494212" cy="457200"/>
          </a:xfrm>
          <a:prstGeom prst="rect">
            <a:avLst/>
          </a:prstGeom>
          <a:noFill/>
          <a:ln w="9525">
            <a:noFill/>
            <a:miter lim="800000"/>
            <a:headEnd/>
            <a:tailEnd/>
          </a:ln>
        </p:spPr>
      </p:pic>
      <p:sp>
        <p:nvSpPr>
          <p:cNvPr id="2" name="Retângulo 1">
            <a:extLst>
              <a:ext uri="{FF2B5EF4-FFF2-40B4-BE49-F238E27FC236}"/>
            </a:extLst>
          </p:cNvPr>
          <p:cNvSpPr/>
          <p:nvPr/>
        </p:nvSpPr>
        <p:spPr bwMode="auto">
          <a:xfrm>
            <a:off x="5630863" y="1657350"/>
            <a:ext cx="4611687" cy="504825"/>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p:spPr>
        <p:txBody>
          <a:bodyPr/>
          <a:lstStyle/>
          <a:p>
            <a:pPr algn="ctr" eaLnBrk="0" hangingPunct="0">
              <a:lnSpc>
                <a:spcPct val="150000"/>
              </a:lnSpc>
              <a:buClr>
                <a:srgbClr val="000000"/>
              </a:buClr>
              <a:buSzPct val="100000"/>
              <a:buFont typeface="Times New Roman" panose="02020603050405020304" pitchFamily="18" charset="0"/>
              <a:buNone/>
              <a:defRPr/>
            </a:pPr>
            <a:r>
              <a:rPr lang="pt-BR" sz="2000" dirty="0">
                <a:solidFill>
                  <a:schemeClr val="tx1"/>
                </a:solidFill>
                <a:latin typeface="Arial" panose="020B0604020202020204" pitchFamily="34" charset="0"/>
              </a:rPr>
              <a:t>C N O</a:t>
            </a:r>
          </a:p>
        </p:txBody>
      </p:sp>
    </p:spTree>
    <p:extLst>
      <p:ext uri="{BB962C8B-B14F-4D97-AF65-F5344CB8AC3E}">
        <p14:creationId xmlns:p14="http://schemas.microsoft.com/office/powerpoint/2010/main" val="39399114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70" name="Picture 2"/>
          <p:cNvPicPr/>
          <p:nvPr/>
        </p:nvPicPr>
        <p:blipFill>
          <a:blip r:embed="rId3"/>
          <a:stretch/>
        </p:blipFill>
        <p:spPr>
          <a:xfrm>
            <a:off x="299520" y="1091160"/>
            <a:ext cx="10563480" cy="5739840"/>
          </a:xfrm>
          <a:prstGeom prst="rect">
            <a:avLst/>
          </a:prstGeom>
          <a:ln>
            <a:noFill/>
          </a:ln>
        </p:spPr>
      </p:pic>
    </p:spTree>
    <p:extLst>
      <p:ext uri="{BB962C8B-B14F-4D97-AF65-F5344CB8AC3E}">
        <p14:creationId xmlns:p14="http://schemas.microsoft.com/office/powerpoint/2010/main" val="29988836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noChangeArrowheads="1"/>
          </p:cNvPicPr>
          <p:nvPr/>
        </p:nvPicPr>
        <p:blipFill>
          <a:blip r:embed="rId3"/>
          <a:srcRect/>
          <a:stretch>
            <a:fillRect/>
          </a:stretch>
        </p:blipFill>
        <p:spPr bwMode="auto">
          <a:xfrm>
            <a:off x="923925" y="1549400"/>
            <a:ext cx="3111500" cy="1587500"/>
          </a:xfrm>
          <a:prstGeom prst="rect">
            <a:avLst/>
          </a:prstGeom>
          <a:noFill/>
          <a:ln w="9525">
            <a:noFill/>
            <a:miter lim="800000"/>
            <a:headEnd/>
            <a:tailEnd/>
          </a:ln>
        </p:spPr>
      </p:pic>
      <p:pic>
        <p:nvPicPr>
          <p:cNvPr id="199682" name="Picture 2"/>
          <p:cNvPicPr>
            <a:picLocks noChangeAspect="1" noChangeArrowheads="1"/>
          </p:cNvPicPr>
          <p:nvPr/>
        </p:nvPicPr>
        <p:blipFill>
          <a:blip r:embed="rId4"/>
          <a:srcRect/>
          <a:stretch>
            <a:fillRect/>
          </a:stretch>
        </p:blipFill>
        <p:spPr bwMode="auto">
          <a:xfrm>
            <a:off x="923925" y="3295650"/>
            <a:ext cx="3111500" cy="3825875"/>
          </a:xfrm>
          <a:prstGeom prst="rect">
            <a:avLst/>
          </a:prstGeom>
          <a:noFill/>
          <a:ln w="9525">
            <a:noFill/>
            <a:miter lim="800000"/>
            <a:headEnd/>
            <a:tailEnd/>
          </a:ln>
        </p:spPr>
      </p:pic>
      <p:pic>
        <p:nvPicPr>
          <p:cNvPr id="199683" name="Picture 3"/>
          <p:cNvPicPr>
            <a:picLocks noChangeAspect="1" noChangeArrowheads="1"/>
          </p:cNvPicPr>
          <p:nvPr/>
        </p:nvPicPr>
        <p:blipFill>
          <a:blip r:embed="rId5"/>
          <a:srcRect/>
          <a:stretch>
            <a:fillRect/>
          </a:stretch>
        </p:blipFill>
        <p:spPr bwMode="auto">
          <a:xfrm>
            <a:off x="4354513" y="2212975"/>
            <a:ext cx="1463675" cy="258763"/>
          </a:xfrm>
          <a:prstGeom prst="rect">
            <a:avLst/>
          </a:prstGeom>
          <a:noFill/>
          <a:ln w="9525">
            <a:noFill/>
            <a:miter lim="800000"/>
            <a:headEnd/>
            <a:tailEnd/>
          </a:ln>
        </p:spPr>
      </p:pic>
      <p:pic>
        <p:nvPicPr>
          <p:cNvPr id="199684" name="Picture 4"/>
          <p:cNvPicPr>
            <a:picLocks noChangeAspect="1" noChangeArrowheads="1"/>
          </p:cNvPicPr>
          <p:nvPr/>
        </p:nvPicPr>
        <p:blipFill>
          <a:blip r:embed="rId6"/>
          <a:srcRect/>
          <a:stretch>
            <a:fillRect/>
          </a:stretch>
        </p:blipFill>
        <p:spPr bwMode="auto">
          <a:xfrm>
            <a:off x="6119813" y="1549400"/>
            <a:ext cx="4500562" cy="506413"/>
          </a:xfrm>
          <a:prstGeom prst="rect">
            <a:avLst/>
          </a:prstGeom>
          <a:noFill/>
          <a:ln w="9525">
            <a:noFill/>
            <a:miter lim="800000"/>
            <a:headEnd/>
            <a:tailEnd/>
          </a:ln>
        </p:spPr>
      </p:pic>
      <p:pic>
        <p:nvPicPr>
          <p:cNvPr id="199685" name="Picture 6"/>
          <p:cNvPicPr>
            <a:picLocks noChangeAspect="1" noChangeArrowheads="1"/>
          </p:cNvPicPr>
          <p:nvPr/>
        </p:nvPicPr>
        <p:blipFill>
          <a:blip r:embed="rId5"/>
          <a:srcRect/>
          <a:stretch>
            <a:fillRect/>
          </a:stretch>
        </p:blipFill>
        <p:spPr bwMode="auto">
          <a:xfrm>
            <a:off x="4354513" y="4949825"/>
            <a:ext cx="1463675" cy="257175"/>
          </a:xfrm>
          <a:prstGeom prst="rect">
            <a:avLst/>
          </a:prstGeom>
          <a:noFill/>
          <a:ln w="9525">
            <a:noFill/>
            <a:miter lim="800000"/>
            <a:headEnd/>
            <a:tailEnd/>
          </a:ln>
        </p:spPr>
      </p:pic>
      <p:pic>
        <p:nvPicPr>
          <p:cNvPr id="199686" name="Picture 7"/>
          <p:cNvPicPr>
            <a:picLocks noChangeAspect="1" noChangeArrowheads="1"/>
          </p:cNvPicPr>
          <p:nvPr/>
        </p:nvPicPr>
        <p:blipFill>
          <a:blip r:embed="rId7"/>
          <a:srcRect/>
          <a:stretch>
            <a:fillRect/>
          </a:stretch>
        </p:blipFill>
        <p:spPr bwMode="auto">
          <a:xfrm>
            <a:off x="6078538" y="3295650"/>
            <a:ext cx="4498975" cy="508000"/>
          </a:xfrm>
          <a:prstGeom prst="rect">
            <a:avLst/>
          </a:prstGeom>
          <a:noFill/>
          <a:ln w="9525">
            <a:noFill/>
            <a:miter lim="800000"/>
            <a:headEnd/>
            <a:tailEnd/>
          </a:ln>
        </p:spPr>
      </p:pic>
      <p:pic>
        <p:nvPicPr>
          <p:cNvPr id="199687" name="Picture 8"/>
          <p:cNvPicPr>
            <a:picLocks noChangeAspect="1" noChangeArrowheads="1"/>
          </p:cNvPicPr>
          <p:nvPr/>
        </p:nvPicPr>
        <p:blipFill>
          <a:blip r:embed="rId8"/>
          <a:srcRect/>
          <a:stretch>
            <a:fillRect/>
          </a:stretch>
        </p:blipFill>
        <p:spPr bwMode="auto">
          <a:xfrm>
            <a:off x="6116638" y="3952875"/>
            <a:ext cx="4498975" cy="506413"/>
          </a:xfrm>
          <a:prstGeom prst="rect">
            <a:avLst/>
          </a:prstGeom>
          <a:noFill/>
          <a:ln w="9525">
            <a:noFill/>
            <a:miter lim="800000"/>
            <a:headEnd/>
            <a:tailEnd/>
          </a:ln>
        </p:spPr>
      </p:pic>
      <p:pic>
        <p:nvPicPr>
          <p:cNvPr id="199688" name="Picture 9"/>
          <p:cNvPicPr>
            <a:picLocks noChangeAspect="1" noChangeArrowheads="1"/>
          </p:cNvPicPr>
          <p:nvPr/>
        </p:nvPicPr>
        <p:blipFill>
          <a:blip r:embed="rId9"/>
          <a:srcRect/>
          <a:stretch>
            <a:fillRect/>
          </a:stretch>
        </p:blipFill>
        <p:spPr bwMode="auto">
          <a:xfrm>
            <a:off x="6108700" y="4610100"/>
            <a:ext cx="4498975" cy="508000"/>
          </a:xfrm>
          <a:prstGeom prst="rect">
            <a:avLst/>
          </a:prstGeom>
          <a:noFill/>
          <a:ln w="9525">
            <a:noFill/>
            <a:miter lim="800000"/>
            <a:headEnd/>
            <a:tailEnd/>
          </a:ln>
        </p:spPr>
      </p:pic>
      <p:pic>
        <p:nvPicPr>
          <p:cNvPr id="199689" name="Picture 10"/>
          <p:cNvPicPr>
            <a:picLocks noChangeAspect="1" noChangeArrowheads="1"/>
          </p:cNvPicPr>
          <p:nvPr/>
        </p:nvPicPr>
        <p:blipFill>
          <a:blip r:embed="rId10"/>
          <a:srcRect/>
          <a:stretch>
            <a:fillRect/>
          </a:stretch>
        </p:blipFill>
        <p:spPr bwMode="auto">
          <a:xfrm>
            <a:off x="6070600" y="5334000"/>
            <a:ext cx="4500563" cy="508000"/>
          </a:xfrm>
          <a:prstGeom prst="rect">
            <a:avLst/>
          </a:prstGeom>
          <a:noFill/>
          <a:ln w="9525">
            <a:noFill/>
            <a:miter lim="800000"/>
            <a:headEnd/>
            <a:tailEnd/>
          </a:ln>
        </p:spPr>
      </p:pic>
      <p:pic>
        <p:nvPicPr>
          <p:cNvPr id="199690" name="Picture 11"/>
          <p:cNvPicPr>
            <a:picLocks noChangeAspect="1" noChangeArrowheads="1"/>
          </p:cNvPicPr>
          <p:nvPr/>
        </p:nvPicPr>
        <p:blipFill>
          <a:blip r:embed="rId11"/>
          <a:srcRect/>
          <a:stretch>
            <a:fillRect/>
          </a:stretch>
        </p:blipFill>
        <p:spPr bwMode="auto">
          <a:xfrm>
            <a:off x="6116638" y="6061075"/>
            <a:ext cx="4498975" cy="504825"/>
          </a:xfrm>
          <a:prstGeom prst="rect">
            <a:avLst/>
          </a:prstGeom>
          <a:noFill/>
          <a:ln w="9525">
            <a:noFill/>
            <a:miter lim="800000"/>
            <a:headEnd/>
            <a:tailEnd/>
          </a:ln>
        </p:spPr>
      </p:pic>
      <p:pic>
        <p:nvPicPr>
          <p:cNvPr id="199691" name="Picture 12"/>
          <p:cNvPicPr>
            <a:picLocks noChangeAspect="1" noChangeArrowheads="1"/>
          </p:cNvPicPr>
          <p:nvPr/>
        </p:nvPicPr>
        <p:blipFill>
          <a:blip r:embed="rId12"/>
          <a:srcRect/>
          <a:stretch>
            <a:fillRect/>
          </a:stretch>
        </p:blipFill>
        <p:spPr bwMode="auto">
          <a:xfrm>
            <a:off x="6116638" y="6716713"/>
            <a:ext cx="4498975" cy="508000"/>
          </a:xfrm>
          <a:prstGeom prst="rect">
            <a:avLst/>
          </a:prstGeom>
          <a:noFill/>
          <a:ln w="9525">
            <a:noFill/>
            <a:miter lim="800000"/>
            <a:headEnd/>
            <a:tailEnd/>
          </a:ln>
        </p:spPr>
      </p:pic>
      <p:sp>
        <p:nvSpPr>
          <p:cNvPr id="199692" name="Retângulo 1"/>
          <p:cNvSpPr>
            <a:spLocks noChangeArrowheads="1"/>
          </p:cNvSpPr>
          <p:nvPr/>
        </p:nvSpPr>
        <p:spPr bwMode="auto">
          <a:xfrm>
            <a:off x="6116638" y="2212975"/>
            <a:ext cx="4498975" cy="596900"/>
          </a:xfrm>
          <a:prstGeom prst="rect">
            <a:avLst/>
          </a:prstGeom>
          <a:solidFill>
            <a:srgbClr val="00B8FF"/>
          </a:solidFill>
          <a:ln w="9525" algn="ctr">
            <a:solidFill>
              <a:schemeClr val="tx1"/>
            </a:solidFill>
            <a:round/>
            <a:headEnd/>
            <a:tailEnd/>
          </a:ln>
        </p:spPr>
        <p:txBody>
          <a:bodyPr/>
          <a:lstStyle/>
          <a:p>
            <a:pPr eaLnBrk="0" hangingPunct="0">
              <a:buClr>
                <a:srgbClr val="000000"/>
              </a:buClr>
              <a:buSzPct val="100000"/>
              <a:buFont typeface="Times New Roman" pitchFamily="18" charset="0"/>
              <a:buNone/>
            </a:pPr>
            <a:r>
              <a:rPr lang="pt-BR">
                <a:solidFill>
                  <a:schemeClr val="tx1"/>
                </a:solidFill>
              </a:rPr>
              <a:t>PROCESSOS ADM/JUDICIAIS REF NÃO TRIBUTAÇÃO DE RUBRICAS</a:t>
            </a:r>
          </a:p>
        </p:txBody>
      </p:sp>
    </p:spTree>
    <p:extLst>
      <p:ext uri="{BB962C8B-B14F-4D97-AF65-F5344CB8AC3E}">
        <p14:creationId xmlns:p14="http://schemas.microsoft.com/office/powerpoint/2010/main" val="14616151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subTitle" idx="4294967295"/>
          </p:nvPr>
        </p:nvSpPr>
        <p:spPr>
          <a:xfrm>
            <a:off x="557213" y="1854200"/>
            <a:ext cx="10042525" cy="4591050"/>
          </a:xfrm>
        </p:spPr>
        <p:txBody>
          <a:bodyPr tIns="0" anchor="ctr"/>
          <a:lstStyle/>
          <a:p>
            <a:pPr marL="571500" indent="-5715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smtClean="0">
                <a:solidFill>
                  <a:srgbClr val="280099"/>
                </a:solidFill>
              </a:rPr>
              <a:t>EVENTO S-1200 – Remuneração de trabalhadores do RGPS</a:t>
            </a:r>
          </a:p>
          <a:p>
            <a:pPr marL="571500" indent="-5715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smtClean="0">
                <a:solidFill>
                  <a:srgbClr val="280099"/>
                </a:solidFill>
              </a:rPr>
              <a:t>EVENTO S-1210 – Pagamento de rendimentos do trabalho</a:t>
            </a:r>
          </a:p>
        </p:txBody>
      </p:sp>
    </p:spTree>
    <p:extLst>
      <p:ext uri="{BB962C8B-B14F-4D97-AF65-F5344CB8AC3E}">
        <p14:creationId xmlns:p14="http://schemas.microsoft.com/office/powerpoint/2010/main" val="957543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subTitle" idx="4294967295"/>
          </p:nvPr>
        </p:nvSpPr>
        <p:spPr>
          <a:xfrm>
            <a:off x="557213" y="1854200"/>
            <a:ext cx="10042525" cy="4591050"/>
          </a:xfrm>
        </p:spPr>
        <p:txBody>
          <a:bodyPr tIns="0" anchor="ctr"/>
          <a:lstStyle/>
          <a:p>
            <a:pPr marL="0" indent="0"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dirty="0" smtClean="0">
                <a:solidFill>
                  <a:srgbClr val="280099"/>
                </a:solidFill>
              </a:rPr>
              <a:t>Central </a:t>
            </a:r>
            <a:r>
              <a:rPr lang="pt-BR" altLang="pt-BR" sz="4400" b="1" smtClean="0">
                <a:solidFill>
                  <a:srgbClr val="280099"/>
                </a:solidFill>
              </a:rPr>
              <a:t>de Atendimento</a:t>
            </a:r>
          </a:p>
          <a:p>
            <a:pPr marL="0" indent="0"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4400" b="1" dirty="0" smtClean="0">
              <a:solidFill>
                <a:srgbClr val="280099"/>
              </a:solidFill>
            </a:endParaRPr>
          </a:p>
          <a:p>
            <a:pPr marL="0" indent="0"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dirty="0" smtClean="0">
                <a:solidFill>
                  <a:srgbClr val="280099"/>
                </a:solidFill>
              </a:rPr>
              <a:t>08007300888</a:t>
            </a:r>
          </a:p>
        </p:txBody>
      </p:sp>
    </p:spTree>
    <p:extLst>
      <p:ext uri="{BB962C8B-B14F-4D97-AF65-F5344CB8AC3E}">
        <p14:creationId xmlns:p14="http://schemas.microsoft.com/office/powerpoint/2010/main" val="2028563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Resultado de imagem para inss instituto logomarca"/>
          <p:cNvSpPr>
            <a:spLocks noChangeAspect="1" noChangeArrowheads="1"/>
          </p:cNvSpPr>
          <p:nvPr/>
        </p:nvSpPr>
        <p:spPr bwMode="auto">
          <a:xfrm>
            <a:off x="4257675" y="3098800"/>
            <a:ext cx="2647950" cy="1724025"/>
          </a:xfrm>
          <a:prstGeom prst="rect">
            <a:avLst/>
          </a:prstGeom>
          <a:noFill/>
          <a:ln w="9525">
            <a:noFill/>
            <a:miter lim="800000"/>
            <a:headEnd/>
            <a:tailEnd/>
          </a:ln>
        </p:spPr>
        <p:txBody>
          <a:bodyPr/>
          <a:lstStyle/>
          <a:p>
            <a:endParaRPr lang="pt-BR"/>
          </a:p>
        </p:txBody>
      </p:sp>
      <p:sp>
        <p:nvSpPr>
          <p:cNvPr id="58370" name="Rectangle 14"/>
          <p:cNvSpPr>
            <a:spLocks noChangeArrowheads="1"/>
          </p:cNvSpPr>
          <p:nvPr/>
        </p:nvSpPr>
        <p:spPr bwMode="auto">
          <a:xfrm>
            <a:off x="468313" y="3962400"/>
            <a:ext cx="10333037" cy="2803525"/>
          </a:xfrm>
          <a:prstGeom prst="rect">
            <a:avLst/>
          </a:prstGeom>
          <a:noFill/>
          <a:ln w="9525">
            <a:noFill/>
            <a:miter lim="800000"/>
            <a:headEnd/>
            <a:tailEnd/>
          </a:ln>
          <a:effectLst>
            <a:prstShdw prst="shdw13" dist="53882" dir="13500000">
              <a:schemeClr val="bg2">
                <a:alpha val="50000"/>
              </a:schemeClr>
            </a:prstShdw>
          </a:effectLst>
        </p:spPr>
        <p:txBody>
          <a:bodyPr lIns="109053" tIns="54527" rIns="109053" bIns="54527">
            <a:spAutoFit/>
          </a:bodyPr>
          <a:lstStyle/>
          <a:p>
            <a:pPr algn="ctr" defTabSz="1041400">
              <a:lnSpc>
                <a:spcPct val="170000"/>
              </a:lnSpc>
              <a:spcAft>
                <a:spcPts val="1425"/>
              </a:spcAft>
              <a:buClr>
                <a:srgbClr val="000000"/>
              </a:buClr>
              <a:buSzPct val="100000"/>
              <a:buFont typeface="Wingdings" pitchFamily="2" charset="2"/>
              <a:buNone/>
            </a:pPr>
            <a:r>
              <a:rPr lang="pt-BR" altLang="en-US" sz="3000">
                <a:solidFill>
                  <a:schemeClr val="tx2"/>
                </a:solidFill>
              </a:rPr>
              <a:t>Palestrante: </a:t>
            </a:r>
          </a:p>
          <a:p>
            <a:pPr algn="ctr" defTabSz="1041400">
              <a:lnSpc>
                <a:spcPct val="170000"/>
              </a:lnSpc>
              <a:spcAft>
                <a:spcPts val="1425"/>
              </a:spcAft>
              <a:buClr>
                <a:srgbClr val="000000"/>
              </a:buClr>
              <a:buSzPct val="100000"/>
              <a:buFont typeface="Wingdings" pitchFamily="2" charset="2"/>
              <a:buNone/>
            </a:pPr>
            <a:r>
              <a:rPr lang="pt-BR" altLang="en-US" sz="3000">
                <a:solidFill>
                  <a:schemeClr val="tx2"/>
                </a:solidFill>
              </a:rPr>
              <a:t>Kátia Dematté</a:t>
            </a:r>
            <a:endParaRPr lang="en-US" altLang="en-US" sz="3000">
              <a:solidFill>
                <a:schemeClr val="tx2"/>
              </a:solidFill>
            </a:endParaRPr>
          </a:p>
          <a:p>
            <a:pPr algn="ctr" defTabSz="1041400">
              <a:lnSpc>
                <a:spcPct val="170000"/>
              </a:lnSpc>
              <a:spcAft>
                <a:spcPts val="1425"/>
              </a:spcAft>
              <a:buClr>
                <a:srgbClr val="000000"/>
              </a:buClr>
              <a:buSzPct val="100000"/>
              <a:buFont typeface="Wingdings" pitchFamily="2" charset="2"/>
              <a:buNone/>
            </a:pPr>
            <a:r>
              <a:rPr lang="pt-BR" altLang="en-US" sz="3000">
                <a:solidFill>
                  <a:schemeClr val="tx2"/>
                </a:solidFill>
              </a:rPr>
              <a:t> Assistente Sênior da Representação do FGTS em Maceió </a:t>
            </a:r>
          </a:p>
        </p:txBody>
      </p:sp>
      <p:sp>
        <p:nvSpPr>
          <p:cNvPr id="58371" name="AutoShape 4" descr="Resultado de imagem para 50 anos receita federal logomarca"/>
          <p:cNvSpPr>
            <a:spLocks noChangeAspect="1" noChangeArrowheads="1"/>
          </p:cNvSpPr>
          <p:nvPr/>
        </p:nvSpPr>
        <p:spPr bwMode="auto">
          <a:xfrm>
            <a:off x="5429250" y="3808413"/>
            <a:ext cx="304800" cy="304800"/>
          </a:xfrm>
          <a:prstGeom prst="rect">
            <a:avLst/>
          </a:prstGeom>
          <a:noFill/>
          <a:ln w="9525">
            <a:noFill/>
            <a:miter lim="800000"/>
            <a:headEnd/>
            <a:tailEnd/>
          </a:ln>
        </p:spPr>
        <p:txBody>
          <a:bodyPr/>
          <a:lstStyle/>
          <a:p>
            <a:endParaRPr lang="pt-BR"/>
          </a:p>
        </p:txBody>
      </p:sp>
      <p:sp>
        <p:nvSpPr>
          <p:cNvPr id="58372" name="AutoShape 7" descr="Resultado de imagem para fgts logomarca"/>
          <p:cNvSpPr>
            <a:spLocks noChangeAspect="1" noChangeArrowheads="1"/>
          </p:cNvSpPr>
          <p:nvPr/>
        </p:nvSpPr>
        <p:spPr bwMode="auto">
          <a:xfrm>
            <a:off x="5429250" y="3808413"/>
            <a:ext cx="304800" cy="304800"/>
          </a:xfrm>
          <a:prstGeom prst="rect">
            <a:avLst/>
          </a:prstGeom>
          <a:noFill/>
          <a:ln w="9525">
            <a:noFill/>
            <a:miter lim="800000"/>
            <a:headEnd/>
            <a:tailEnd/>
          </a:ln>
        </p:spPr>
        <p:txBody>
          <a:bodyPr/>
          <a:lstStyle/>
          <a:p>
            <a:endParaRPr lang="pt-BR"/>
          </a:p>
        </p:txBody>
      </p:sp>
      <p:sp>
        <p:nvSpPr>
          <p:cNvPr id="58373" name="AutoShape 9" descr="Resultado de imagem para fgts logomarca"/>
          <p:cNvSpPr>
            <a:spLocks noChangeAspect="1" noChangeArrowheads="1"/>
          </p:cNvSpPr>
          <p:nvPr/>
        </p:nvSpPr>
        <p:spPr bwMode="auto">
          <a:xfrm>
            <a:off x="5429250" y="3808413"/>
            <a:ext cx="304800" cy="304800"/>
          </a:xfrm>
          <a:prstGeom prst="rect">
            <a:avLst/>
          </a:prstGeom>
          <a:noFill/>
          <a:ln w="9525">
            <a:noFill/>
            <a:miter lim="800000"/>
            <a:headEnd/>
            <a:tailEnd/>
          </a:ln>
        </p:spPr>
        <p:txBody>
          <a:bodyPr/>
          <a:lstStyle/>
          <a:p>
            <a:endParaRPr lang="pt-BR"/>
          </a:p>
        </p:txBody>
      </p:sp>
      <p:sp>
        <p:nvSpPr>
          <p:cNvPr id="58374" name="AutoShape 11" descr="Resultado de imagem para fgts logomarca"/>
          <p:cNvSpPr>
            <a:spLocks noChangeAspect="1" noChangeArrowheads="1"/>
          </p:cNvSpPr>
          <p:nvPr/>
        </p:nvSpPr>
        <p:spPr bwMode="auto">
          <a:xfrm>
            <a:off x="1543050" y="1655763"/>
            <a:ext cx="8077200" cy="4610100"/>
          </a:xfrm>
          <a:prstGeom prst="rect">
            <a:avLst/>
          </a:prstGeom>
          <a:noFill/>
          <a:ln w="9525">
            <a:noFill/>
            <a:miter lim="800000"/>
            <a:headEnd/>
            <a:tailEnd/>
          </a:ln>
        </p:spPr>
        <p:txBody>
          <a:bodyPr/>
          <a:lstStyle/>
          <a:p>
            <a:endParaRPr lang="pt-BR"/>
          </a:p>
        </p:txBody>
      </p:sp>
      <p:sp>
        <p:nvSpPr>
          <p:cNvPr id="58375" name="AutoShape 13" descr="Resultado de imagem para fgts logomarca"/>
          <p:cNvSpPr>
            <a:spLocks noChangeAspect="1" noChangeArrowheads="1"/>
          </p:cNvSpPr>
          <p:nvPr/>
        </p:nvSpPr>
        <p:spPr bwMode="auto">
          <a:xfrm>
            <a:off x="5429250" y="3808413"/>
            <a:ext cx="304800" cy="304800"/>
          </a:xfrm>
          <a:prstGeom prst="rect">
            <a:avLst/>
          </a:prstGeom>
          <a:noFill/>
          <a:ln w="9525">
            <a:noFill/>
            <a:miter lim="800000"/>
            <a:headEnd/>
            <a:tailEnd/>
          </a:ln>
        </p:spPr>
        <p:txBody>
          <a:bodyPr/>
          <a:lstStyle/>
          <a:p>
            <a:endParaRPr lang="pt-BR"/>
          </a:p>
        </p:txBody>
      </p:sp>
      <p:pic>
        <p:nvPicPr>
          <p:cNvPr id="58376" name="Picture 14"/>
          <p:cNvPicPr>
            <a:picLocks noChangeAspect="1" noChangeArrowheads="1"/>
          </p:cNvPicPr>
          <p:nvPr/>
        </p:nvPicPr>
        <p:blipFill>
          <a:blip r:embed="rId2"/>
          <a:srcRect/>
          <a:stretch>
            <a:fillRect/>
          </a:stretch>
        </p:blipFill>
        <p:spPr bwMode="auto">
          <a:xfrm>
            <a:off x="1260475" y="1944688"/>
            <a:ext cx="3887788" cy="1371600"/>
          </a:xfrm>
          <a:prstGeom prst="rect">
            <a:avLst/>
          </a:prstGeom>
          <a:noFill/>
          <a:ln w="9525">
            <a:noFill/>
            <a:miter lim="800000"/>
            <a:headEnd/>
            <a:tailEnd/>
          </a:ln>
        </p:spPr>
      </p:pic>
      <p:pic>
        <p:nvPicPr>
          <p:cNvPr id="58377" name="Picture 15"/>
          <p:cNvPicPr>
            <a:picLocks noChangeAspect="1" noChangeArrowheads="1"/>
          </p:cNvPicPr>
          <p:nvPr/>
        </p:nvPicPr>
        <p:blipFill>
          <a:blip r:embed="rId3"/>
          <a:srcRect/>
          <a:stretch>
            <a:fillRect/>
          </a:stretch>
        </p:blipFill>
        <p:spPr bwMode="auto">
          <a:xfrm>
            <a:off x="6086475" y="1585913"/>
            <a:ext cx="3600450" cy="188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aixaDeTexto 15"/>
          <p:cNvSpPr txBox="1">
            <a:spLocks noChangeArrowheads="1"/>
          </p:cNvSpPr>
          <p:nvPr/>
        </p:nvSpPr>
        <p:spPr bwMode="auto">
          <a:xfrm>
            <a:off x="485775" y="1852613"/>
            <a:ext cx="10277475" cy="3122612"/>
          </a:xfrm>
          <a:prstGeom prst="rect">
            <a:avLst/>
          </a:prstGeom>
          <a:noFill/>
          <a:ln w="9525">
            <a:noFill/>
            <a:miter lim="800000"/>
            <a:headEnd/>
            <a:tailEnd/>
          </a:ln>
        </p:spPr>
        <p:txBody>
          <a:bodyPr lIns="109053" tIns="54527" rIns="109053" bIns="54527">
            <a:spAutoFit/>
          </a:bodyPr>
          <a:lstStyle/>
          <a:p>
            <a:pPr algn="ctr" defTabSz="1042988">
              <a:lnSpc>
                <a:spcPct val="150000"/>
              </a:lnSpc>
              <a:spcAft>
                <a:spcPts val="1425"/>
              </a:spcAft>
              <a:buClr>
                <a:srgbClr val="000000"/>
              </a:buClr>
              <a:buSzPct val="100000"/>
            </a:pPr>
            <a:r>
              <a:rPr lang="pt-BR" altLang="en-US" sz="5100" b="1" i="1">
                <a:solidFill>
                  <a:srgbClr val="333300"/>
                </a:solidFill>
                <a:latin typeface="Calibri Light" pitchFamily="34" charset="0"/>
              </a:rPr>
              <a:t>Qualificação Cadastr</a:t>
            </a:r>
            <a:r>
              <a:rPr lang="en-US" altLang="en-US" sz="5100" b="1" i="1">
                <a:solidFill>
                  <a:srgbClr val="333300"/>
                </a:solidFill>
                <a:latin typeface="Calibri Light" pitchFamily="34" charset="0"/>
              </a:rPr>
              <a:t>al -</a:t>
            </a:r>
          </a:p>
          <a:p>
            <a:pPr algn="ctr" defTabSz="1042988">
              <a:lnSpc>
                <a:spcPct val="150000"/>
              </a:lnSpc>
              <a:spcAft>
                <a:spcPts val="1425"/>
              </a:spcAft>
              <a:buClr>
                <a:srgbClr val="000000"/>
              </a:buClr>
              <a:buSzPct val="100000"/>
            </a:pPr>
            <a:r>
              <a:rPr lang="en-US" altLang="en-US" sz="5100" b="1" i="1">
                <a:solidFill>
                  <a:srgbClr val="333300"/>
                </a:solidFill>
                <a:latin typeface="Calibri Light" pitchFamily="34" charset="0"/>
              </a:rPr>
              <a:t>Ponto de Partida para o eSocial</a:t>
            </a:r>
            <a:endParaRPr lang="pt-BR" altLang="en-US" sz="5100" b="1" i="1">
              <a:solidFill>
                <a:srgbClr val="333300"/>
              </a:solidFill>
              <a:latin typeface="Calibri Light" pitchFamily="34" charset="0"/>
            </a:endParaRPr>
          </a:p>
          <a:p>
            <a:pPr algn="ctr" defTabSz="1042988">
              <a:lnSpc>
                <a:spcPct val="150000"/>
              </a:lnSpc>
              <a:spcAft>
                <a:spcPts val="1425"/>
              </a:spcAft>
              <a:buClr>
                <a:srgbClr val="000000"/>
              </a:buClr>
              <a:buSzPct val="100000"/>
            </a:pPr>
            <a:endParaRPr lang="pt-BR" altLang="en-US" sz="1400" i="1">
              <a:solidFill>
                <a:srgbClr val="333300"/>
              </a:solidFill>
              <a:latin typeface="Calibri" pitchFamily="34" charset="0"/>
            </a:endParaRPr>
          </a:p>
        </p:txBody>
      </p:sp>
      <p:sp>
        <p:nvSpPr>
          <p:cNvPr id="59394" name="Retângulo 12"/>
          <p:cNvSpPr>
            <a:spLocks noChangeArrowheads="1"/>
          </p:cNvSpPr>
          <p:nvPr/>
        </p:nvSpPr>
        <p:spPr bwMode="auto">
          <a:xfrm>
            <a:off x="1189038" y="7278688"/>
            <a:ext cx="7659687" cy="449262"/>
          </a:xfrm>
          <a:prstGeom prst="rect">
            <a:avLst/>
          </a:prstGeom>
          <a:noFill/>
          <a:ln w="12700" algn="ctr">
            <a:noFill/>
            <a:miter lim="800000"/>
            <a:headEnd/>
            <a:tailEnd/>
          </a:ln>
        </p:spPr>
        <p:txBody>
          <a:bodyPr lIns="109053" tIns="54527" rIns="109053" bIns="54527" anchor="ctr"/>
          <a:lstStyle/>
          <a:p>
            <a:pPr algn="ctr" defTabSz="1042988">
              <a:spcAft>
                <a:spcPts val="1425"/>
              </a:spcAft>
              <a:buClr>
                <a:srgbClr val="000000"/>
              </a:buClr>
              <a:buSzPct val="100000"/>
            </a:pPr>
            <a:r>
              <a:rPr lang="pt-BR" altLang="en-US" sz="1600">
                <a:solidFill>
                  <a:srgbClr val="2E75B6"/>
                </a:solidFill>
                <a:latin typeface="Calibri" pitchFamily="34" charset="0"/>
              </a:rPr>
              <a:t>Escrituração Digital das Obrigações Fiscais, Previdenciárias e Trabalhistas</a:t>
            </a:r>
          </a:p>
        </p:txBody>
      </p:sp>
      <p:cxnSp>
        <p:nvCxnSpPr>
          <p:cNvPr id="14" name="Conector reto 13"/>
          <p:cNvCxnSpPr/>
          <p:nvPr/>
        </p:nvCxnSpPr>
        <p:spPr>
          <a:xfrm>
            <a:off x="1443038" y="7370763"/>
            <a:ext cx="6689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59396" name="Imagem 14"/>
          <p:cNvPicPr>
            <a:picLocks noChangeAspect="1"/>
          </p:cNvPicPr>
          <p:nvPr/>
        </p:nvPicPr>
        <p:blipFill>
          <a:blip r:embed="rId2"/>
          <a:srcRect/>
          <a:stretch>
            <a:fillRect/>
          </a:stretch>
        </p:blipFill>
        <p:spPr bwMode="auto">
          <a:xfrm>
            <a:off x="92075" y="6986588"/>
            <a:ext cx="1214438" cy="73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571500" y="301625"/>
            <a:ext cx="10194925" cy="1698625"/>
          </a:xfrm>
          <a:prstGeom prst="rect">
            <a:avLst/>
          </a:prstGeom>
          <a:noFill/>
          <a:ln w="9525">
            <a:noFill/>
            <a:miter lim="800000"/>
            <a:headEnd/>
            <a:tailEnd/>
          </a:ln>
        </p:spPr>
        <p:txBody>
          <a:bodyPr lIns="109053" tIns="54527" rIns="109053" bIns="54527" anchor="ctr"/>
          <a:lstStyle/>
          <a:p>
            <a:pPr defTabSz="914400">
              <a:spcAft>
                <a:spcPts val="1425"/>
              </a:spcAft>
              <a:buClr>
                <a:srgbClr val="000000"/>
              </a:buClr>
              <a:buSzPct val="100000"/>
              <a:tabLst>
                <a:tab pos="825500" algn="l"/>
                <a:tab pos="1651000" algn="l"/>
                <a:tab pos="2476500" algn="l"/>
                <a:tab pos="3302000" algn="l"/>
                <a:tab pos="4127500" algn="l"/>
                <a:tab pos="4953000" algn="l"/>
                <a:tab pos="5778500" algn="l"/>
                <a:tab pos="6604000" algn="l"/>
                <a:tab pos="7429500" algn="l"/>
                <a:tab pos="8255000" algn="l"/>
              </a:tabLst>
            </a:pPr>
            <a:endParaRPr lang="pt-BR" altLang="pt-BR" sz="2200">
              <a:solidFill>
                <a:schemeClr val="tx2"/>
              </a:solidFill>
            </a:endParaRPr>
          </a:p>
        </p:txBody>
      </p:sp>
      <p:sp>
        <p:nvSpPr>
          <p:cNvPr id="60418" name="Rectangle 14"/>
          <p:cNvSpPr>
            <a:spLocks noChangeArrowheads="1"/>
          </p:cNvSpPr>
          <p:nvPr/>
        </p:nvSpPr>
        <p:spPr bwMode="auto">
          <a:xfrm>
            <a:off x="433388" y="3021013"/>
            <a:ext cx="10333037" cy="1660525"/>
          </a:xfrm>
          <a:prstGeom prst="rect">
            <a:avLst/>
          </a:prstGeom>
          <a:noFill/>
          <a:ln w="9525">
            <a:noFill/>
            <a:miter lim="800000"/>
            <a:headEnd/>
            <a:tailEnd/>
          </a:ln>
          <a:effectLst>
            <a:prstShdw prst="shdw13" dist="53882" dir="13500000">
              <a:schemeClr val="bg2">
                <a:alpha val="50000"/>
              </a:schemeClr>
            </a:prstShdw>
          </a:effectLst>
        </p:spPr>
        <p:txBody>
          <a:bodyPr lIns="109053" tIns="54527" rIns="109053" bIns="54527">
            <a:spAutoFit/>
          </a:bodyPr>
          <a:lstStyle/>
          <a:p>
            <a:pPr algn="ctr" defTabSz="1041400">
              <a:lnSpc>
                <a:spcPct val="170000"/>
              </a:lnSpc>
              <a:spcAft>
                <a:spcPts val="1425"/>
              </a:spcAft>
              <a:buClr>
                <a:srgbClr val="000000"/>
              </a:buClr>
              <a:buSzPct val="100000"/>
              <a:buFont typeface="Wingdings" pitchFamily="2" charset="2"/>
              <a:buNone/>
            </a:pPr>
            <a:r>
              <a:rPr lang="pt-BR" altLang="en-US" sz="2000">
                <a:solidFill>
                  <a:srgbClr val="000066"/>
                </a:solidFill>
                <a:latin typeface="Calibri Light" pitchFamily="34" charset="0"/>
              </a:rPr>
              <a:t>Para o envio de informações e recolhimento das obrigações por meio do eSocial é necessário que os dados cadastrais enviados pelo empregador relativo aos trabalhadores a seu serviço </a:t>
            </a:r>
            <a:r>
              <a:rPr lang="pt-BR" altLang="en-US" sz="2000" b="1">
                <a:solidFill>
                  <a:srgbClr val="000066"/>
                </a:solidFill>
                <a:latin typeface="Calibri Light" pitchFamily="34" charset="0"/>
              </a:rPr>
              <a:t>estejam consistentes e qualificados</a:t>
            </a:r>
            <a:r>
              <a:rPr lang="pt-BR" altLang="en-US" sz="2000">
                <a:solidFill>
                  <a:srgbClr val="000066"/>
                </a:solidFill>
                <a:latin typeface="Calibri Light" pitchFamily="34" charset="0"/>
              </a:rPr>
              <a:t>.</a:t>
            </a:r>
          </a:p>
        </p:txBody>
      </p:sp>
      <p:sp>
        <p:nvSpPr>
          <p:cNvPr id="60419" name="AutoShape 6"/>
          <p:cNvSpPr>
            <a:spLocks noChangeArrowheads="1"/>
          </p:cNvSpPr>
          <p:nvPr/>
        </p:nvSpPr>
        <p:spPr bwMode="auto">
          <a:xfrm rot="278061">
            <a:off x="468313" y="649288"/>
            <a:ext cx="10461625" cy="2744787"/>
          </a:xfrm>
          <a:prstGeom prst="irregularSeal2">
            <a:avLst/>
          </a:prstGeom>
          <a:noFill/>
          <a:ln w="9525">
            <a:solidFill>
              <a:schemeClr val="tx1"/>
            </a:solidFill>
            <a:miter lim="800000"/>
            <a:headEnd/>
            <a:tailEnd/>
          </a:ln>
          <a:effectLst>
            <a:prstShdw prst="shdw13" dist="53882" dir="13500000">
              <a:schemeClr val="bg2">
                <a:alpha val="50000"/>
              </a:schemeClr>
            </a:prstShdw>
          </a:effectLst>
        </p:spPr>
        <p:txBody>
          <a:bodyPr wrap="none" lIns="109053" tIns="54527" rIns="109053" bIns="54527" anchor="ctr"/>
          <a:lstStyle/>
          <a:p>
            <a:pPr defTabSz="914400">
              <a:spcAft>
                <a:spcPts val="1425"/>
              </a:spcAft>
              <a:buClr>
                <a:srgbClr val="000000"/>
              </a:buClr>
              <a:buSzPct val="100000"/>
            </a:pPr>
            <a:endParaRPr lang="en-US" altLang="en-US" sz="1600">
              <a:solidFill>
                <a:srgbClr val="262626"/>
              </a:solidFill>
            </a:endParaRPr>
          </a:p>
        </p:txBody>
      </p:sp>
      <p:sp>
        <p:nvSpPr>
          <p:cNvPr id="60420" name="Text Box 4"/>
          <p:cNvSpPr txBox="1">
            <a:spLocks noChangeArrowheads="1"/>
          </p:cNvSpPr>
          <p:nvPr/>
        </p:nvSpPr>
        <p:spPr bwMode="auto">
          <a:xfrm>
            <a:off x="757238" y="1441450"/>
            <a:ext cx="9055100" cy="1171575"/>
          </a:xfrm>
          <a:prstGeom prst="rect">
            <a:avLst/>
          </a:prstGeom>
          <a:noFill/>
          <a:ln w="9525">
            <a:noFill/>
            <a:miter lim="800000"/>
            <a:headEnd/>
            <a:tailEnd/>
          </a:ln>
        </p:spPr>
        <p:txBody>
          <a:bodyPr lIns="109053" tIns="54527" rIns="109053" bIns="54527">
            <a:spAutoFit/>
          </a:bodyPr>
          <a:lstStyle/>
          <a:p>
            <a:pPr algn="ctr" defTabSz="1041400">
              <a:spcAft>
                <a:spcPts val="1425"/>
              </a:spcAft>
              <a:buClr>
                <a:srgbClr val="000000"/>
              </a:buClr>
              <a:buSzPct val="100000"/>
            </a:pPr>
            <a:r>
              <a:rPr lang="pt-BR" altLang="en-US" sz="2900" b="1" u="sng">
                <a:solidFill>
                  <a:srgbClr val="333300"/>
                </a:solidFill>
              </a:rPr>
              <a:t>Qualificação Cadastral </a:t>
            </a:r>
          </a:p>
          <a:p>
            <a:pPr algn="ctr" defTabSz="1041400">
              <a:spcAft>
                <a:spcPts val="1425"/>
              </a:spcAft>
              <a:buClr>
                <a:srgbClr val="000000"/>
              </a:buClr>
              <a:buSzPct val="100000"/>
            </a:pPr>
            <a:r>
              <a:rPr lang="pt-BR" altLang="en-US" sz="2900" b="1" u="sng">
                <a:solidFill>
                  <a:srgbClr val="333300"/>
                </a:solidFill>
              </a:rPr>
              <a:t>do trabalhador</a:t>
            </a:r>
            <a:endParaRPr lang="pt-BR" altLang="en-US" sz="2900">
              <a:solidFill>
                <a:srgbClr val="333300"/>
              </a:solidFill>
            </a:endParaRPr>
          </a:p>
        </p:txBody>
      </p:sp>
      <p:pic>
        <p:nvPicPr>
          <p:cNvPr id="60421" name="Picture 11"/>
          <p:cNvPicPr>
            <a:picLocks noChangeAspect="1" noChangeArrowheads="1"/>
          </p:cNvPicPr>
          <p:nvPr/>
        </p:nvPicPr>
        <p:blipFill>
          <a:blip r:embed="rId3"/>
          <a:srcRect/>
          <a:stretch>
            <a:fillRect/>
          </a:stretch>
        </p:blipFill>
        <p:spPr bwMode="auto">
          <a:xfrm>
            <a:off x="2917825" y="4752975"/>
            <a:ext cx="5472113" cy="29495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3"/>
          <p:cNvSpPr txBox="1">
            <a:spLocks noChangeArrowheads="1"/>
          </p:cNvSpPr>
          <p:nvPr/>
        </p:nvSpPr>
        <p:spPr bwMode="auto">
          <a:xfrm>
            <a:off x="482600" y="811213"/>
            <a:ext cx="10283825" cy="838200"/>
          </a:xfrm>
          <a:prstGeom prst="rect">
            <a:avLst/>
          </a:prstGeom>
          <a:noFill/>
          <a:ln w="9525">
            <a:noFill/>
            <a:miter lim="800000"/>
            <a:headEnd/>
            <a:tailEnd/>
          </a:ln>
        </p:spPr>
        <p:txBody>
          <a:bodyPr lIns="109053" tIns="54527" rIns="109053" bIns="54527">
            <a:spAutoFit/>
          </a:bodyPr>
          <a:lstStyle/>
          <a:p>
            <a:pPr algn="ctr" defTabSz="1041400">
              <a:spcAft>
                <a:spcPts val="1425"/>
              </a:spcAft>
              <a:buClr>
                <a:srgbClr val="000000"/>
              </a:buClr>
              <a:buSzPct val="100000"/>
            </a:pPr>
            <a:r>
              <a:rPr lang="pt-BR" altLang="en-US" sz="2400" b="1" dirty="0">
                <a:solidFill>
                  <a:srgbClr val="333300"/>
                </a:solidFill>
                <a:latin typeface="Calibri Light" pitchFamily="34" charset="0"/>
              </a:rPr>
              <a:t>Como o empregador tem conhecimento se o trabalhador está com os dados consistentes nas bases do CPF e do CNIS? </a:t>
            </a:r>
            <a:endParaRPr lang="pt-BR" altLang="en-US" sz="2400" dirty="0">
              <a:solidFill>
                <a:srgbClr val="333300"/>
              </a:solidFill>
              <a:latin typeface="Calibri Light" pitchFamily="34" charset="0"/>
            </a:endParaRPr>
          </a:p>
        </p:txBody>
      </p:sp>
      <p:sp>
        <p:nvSpPr>
          <p:cNvPr id="62466" name="Text Box 3"/>
          <p:cNvSpPr txBox="1">
            <a:spLocks noChangeArrowheads="1"/>
          </p:cNvSpPr>
          <p:nvPr/>
        </p:nvSpPr>
        <p:spPr bwMode="auto">
          <a:xfrm>
            <a:off x="1260475" y="1979613"/>
            <a:ext cx="8702675" cy="1549400"/>
          </a:xfrm>
          <a:prstGeom prst="rect">
            <a:avLst/>
          </a:prstGeom>
          <a:noFill/>
          <a:ln w="9525">
            <a:solidFill>
              <a:schemeClr val="tx1"/>
            </a:solidFill>
            <a:miter lim="800000"/>
            <a:headEnd/>
            <a:tailEnd/>
          </a:ln>
        </p:spPr>
        <p:txBody>
          <a:bodyPr lIns="109053" tIns="54527" rIns="109053" bIns="54527">
            <a:spAutoFit/>
          </a:bodyPr>
          <a:lstStyle/>
          <a:p>
            <a:pPr algn="ctr" defTabSz="1041400">
              <a:spcAft>
                <a:spcPts val="1425"/>
              </a:spcAft>
              <a:buClr>
                <a:srgbClr val="000000"/>
              </a:buClr>
              <a:buSzPct val="100000"/>
            </a:pPr>
            <a:r>
              <a:rPr lang="pt-BR" altLang="en-US" sz="4100" b="1" dirty="0">
                <a:solidFill>
                  <a:srgbClr val="333300"/>
                </a:solidFill>
                <a:latin typeface="Calibri Light" pitchFamily="34" charset="0"/>
              </a:rPr>
              <a:t>Módulo de </a:t>
            </a:r>
          </a:p>
          <a:p>
            <a:pPr algn="ctr" defTabSz="1041400">
              <a:spcAft>
                <a:spcPts val="1425"/>
              </a:spcAft>
              <a:buClr>
                <a:srgbClr val="000000"/>
              </a:buClr>
              <a:buSzPct val="100000"/>
            </a:pPr>
            <a:r>
              <a:rPr lang="pt-BR" altLang="en-US" sz="4100" b="1" dirty="0">
                <a:solidFill>
                  <a:srgbClr val="333300"/>
                </a:solidFill>
                <a:latin typeface="Calibri Light" pitchFamily="34" charset="0"/>
              </a:rPr>
              <a:t>“Consulta Qualificação Cadastral”</a:t>
            </a:r>
            <a:endParaRPr lang="pt-BR" altLang="en-US" sz="4100" dirty="0">
              <a:solidFill>
                <a:srgbClr val="333300"/>
              </a:solidFill>
              <a:latin typeface="Calibri Light" pitchFamily="34" charset="0"/>
            </a:endParaRPr>
          </a:p>
        </p:txBody>
      </p:sp>
      <p:sp>
        <p:nvSpPr>
          <p:cNvPr id="62467" name="CaixaDeTexto 19"/>
          <p:cNvSpPr txBox="1">
            <a:spLocks noChangeArrowheads="1"/>
          </p:cNvSpPr>
          <p:nvPr/>
        </p:nvSpPr>
        <p:spPr bwMode="auto">
          <a:xfrm>
            <a:off x="468313" y="4210050"/>
            <a:ext cx="10382250" cy="1479550"/>
          </a:xfrm>
          <a:prstGeom prst="rect">
            <a:avLst/>
          </a:prstGeom>
          <a:noFill/>
          <a:ln w="9525">
            <a:noFill/>
            <a:miter lim="800000"/>
            <a:headEnd/>
            <a:tailEnd/>
          </a:ln>
        </p:spPr>
        <p:txBody>
          <a:bodyPr lIns="109053" tIns="54527" rIns="109053" bIns="54527">
            <a:spAutoFit/>
          </a:bodyPr>
          <a:lstStyle/>
          <a:p>
            <a:pPr algn="just" defTabSz="1041400">
              <a:lnSpc>
                <a:spcPct val="150000"/>
              </a:lnSpc>
              <a:spcBef>
                <a:spcPts val="688"/>
              </a:spcBef>
              <a:spcAft>
                <a:spcPts val="1425"/>
              </a:spcAft>
              <a:buClr>
                <a:srgbClr val="000000"/>
              </a:buClr>
              <a:buSzPct val="100000"/>
            </a:pPr>
            <a:r>
              <a:rPr lang="pt-BR" altLang="en-US" sz="2000" b="1" dirty="0">
                <a:solidFill>
                  <a:schemeClr val="tx1"/>
                </a:solidFill>
                <a:latin typeface="Calibri Light" pitchFamily="34" charset="0"/>
              </a:rPr>
              <a:t>Ferramenta simples de consulta pelo empregador no https://portal.esocial.gov.br/ que permite ao empregador ou trabalhador ter o conhecimento prévio do resultado das validações cadastrais que serão aplicadas ao </a:t>
            </a:r>
            <a:r>
              <a:rPr lang="pt-BR" altLang="en-US" sz="2000" b="1" dirty="0" err="1">
                <a:solidFill>
                  <a:schemeClr val="tx1"/>
                </a:solidFill>
                <a:latin typeface="Calibri Light" pitchFamily="34" charset="0"/>
              </a:rPr>
              <a:t>eSocial</a:t>
            </a:r>
            <a:r>
              <a:rPr lang="pt-BR" altLang="en-US" sz="2000" b="1" dirty="0">
                <a:solidFill>
                  <a:schemeClr val="tx1"/>
                </a:solidFill>
                <a:latin typeface="Calibri Light" pitchFamily="34" charset="0"/>
              </a:rPr>
              <a:t>.</a:t>
            </a:r>
          </a:p>
        </p:txBody>
      </p:sp>
      <p:sp>
        <p:nvSpPr>
          <p:cNvPr id="62470" name="Retângulo 12"/>
          <p:cNvSpPr>
            <a:spLocks noChangeArrowheads="1"/>
          </p:cNvSpPr>
          <p:nvPr/>
        </p:nvSpPr>
        <p:spPr bwMode="auto">
          <a:xfrm>
            <a:off x="1189038" y="7278688"/>
            <a:ext cx="7659687" cy="449262"/>
          </a:xfrm>
          <a:prstGeom prst="rect">
            <a:avLst/>
          </a:prstGeom>
          <a:noFill/>
          <a:ln w="12700" algn="ctr">
            <a:noFill/>
            <a:miter lim="800000"/>
            <a:headEnd/>
            <a:tailEnd/>
          </a:ln>
        </p:spPr>
        <p:txBody>
          <a:bodyPr lIns="109053" tIns="54527" rIns="109053" bIns="54527" anchor="ctr"/>
          <a:lstStyle/>
          <a:p>
            <a:pPr algn="ctr" defTabSz="1042988">
              <a:spcAft>
                <a:spcPts val="1425"/>
              </a:spcAft>
              <a:buClr>
                <a:srgbClr val="000000"/>
              </a:buClr>
              <a:buSzPct val="100000"/>
            </a:pPr>
            <a:r>
              <a:rPr lang="pt-BR" altLang="en-US" sz="1600">
                <a:solidFill>
                  <a:srgbClr val="2E75B6"/>
                </a:solidFill>
                <a:latin typeface="Calibri" pitchFamily="34" charset="0"/>
              </a:rPr>
              <a:t>Escrituração Digital das Obrigações Fiscais, Previdenciárias e Trabalhistas</a:t>
            </a:r>
          </a:p>
        </p:txBody>
      </p:sp>
      <p:cxnSp>
        <p:nvCxnSpPr>
          <p:cNvPr id="14" name="Conector reto 13"/>
          <p:cNvCxnSpPr/>
          <p:nvPr/>
        </p:nvCxnSpPr>
        <p:spPr>
          <a:xfrm>
            <a:off x="1443038" y="7370763"/>
            <a:ext cx="6689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2472" name="Imagem 14"/>
          <p:cNvPicPr>
            <a:picLocks noChangeAspect="1"/>
          </p:cNvPicPr>
          <p:nvPr/>
        </p:nvPicPr>
        <p:blipFill>
          <a:blip r:embed="rId2"/>
          <a:srcRect/>
          <a:stretch>
            <a:fillRect/>
          </a:stretch>
        </p:blipFill>
        <p:spPr bwMode="auto">
          <a:xfrm>
            <a:off x="92075" y="6986588"/>
            <a:ext cx="1214438" cy="738187"/>
          </a:xfrm>
          <a:prstGeom prst="rect">
            <a:avLst/>
          </a:prstGeom>
          <a:noFill/>
          <a:ln w="9525">
            <a:noFill/>
            <a:miter lim="800000"/>
            <a:headEnd/>
            <a:tailEnd/>
          </a:ln>
        </p:spPr>
      </p:pic>
      <p:sp>
        <p:nvSpPr>
          <p:cNvPr id="8" name="Text Box 4"/>
          <p:cNvSpPr txBox="1">
            <a:spLocks noChangeArrowheads="1"/>
          </p:cNvSpPr>
          <p:nvPr/>
        </p:nvSpPr>
        <p:spPr bwMode="auto">
          <a:xfrm>
            <a:off x="1063054" y="5986015"/>
            <a:ext cx="9055100" cy="433290"/>
          </a:xfrm>
          <a:prstGeom prst="rect">
            <a:avLst/>
          </a:prstGeom>
          <a:noFill/>
          <a:ln w="9525">
            <a:noFill/>
            <a:miter lim="800000"/>
            <a:headEnd/>
            <a:tailEnd/>
          </a:ln>
        </p:spPr>
        <p:txBody>
          <a:bodyPr lIns="109060" tIns="54530" rIns="109060" bIns="54530">
            <a:spAutoFit/>
          </a:bodyPr>
          <a:lstStyle/>
          <a:p>
            <a:pPr algn="ctr" defTabSz="1090613"/>
            <a:r>
              <a:rPr lang="pt-BR" sz="2100" b="1" dirty="0">
                <a:solidFill>
                  <a:srgbClr val="FF0000"/>
                </a:solidFill>
                <a:latin typeface="Calibri Light" panose="020F0302020204030204" pitchFamily="34" charset="0"/>
              </a:rPr>
              <a:t>- Consulta realizada no endereço https://portal.esocial.gov.br/</a:t>
            </a:r>
          </a:p>
        </p:txBody>
      </p:sp>
    </p:spTree>
    <p:extLst>
      <p:ext uri="{BB962C8B-B14F-4D97-AF65-F5344CB8AC3E}">
        <p14:creationId xmlns:p14="http://schemas.microsoft.com/office/powerpoint/2010/main" val="13839602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2"/>
          <p:cNvSpPr>
            <a:spLocks noChangeArrowheads="1"/>
          </p:cNvSpPr>
          <p:nvPr/>
        </p:nvSpPr>
        <p:spPr bwMode="auto">
          <a:xfrm>
            <a:off x="1362470" y="1715422"/>
            <a:ext cx="9318496" cy="5906637"/>
          </a:xfrm>
          <a:prstGeom prst="rect">
            <a:avLst/>
          </a:prstGeom>
          <a:solidFill>
            <a:schemeClr val="bg1"/>
          </a:solidFill>
          <a:ln w="9525">
            <a:solidFill>
              <a:schemeClr val="tx1"/>
            </a:solidFill>
            <a:miter lim="800000"/>
            <a:headEnd/>
            <a:tailEnd/>
          </a:ln>
          <a:effectLst>
            <a:prstShdw prst="shdw13" dist="53882" dir="13500000">
              <a:schemeClr val="bg2">
                <a:alpha val="50000"/>
              </a:schemeClr>
            </a:prstShdw>
          </a:effectLst>
        </p:spPr>
        <p:txBody>
          <a:bodyPr wrap="none" lIns="109053" tIns="54527" rIns="109053" bIns="54527" anchor="ctr"/>
          <a:lstStyle>
            <a:lvl1pPr eaLnBrk="0" hangingPunct="0">
              <a:lnSpc>
                <a:spcPct val="90000"/>
              </a:lnSpc>
              <a:spcBef>
                <a:spcPts val="1100"/>
              </a:spcBef>
              <a:buFont typeface="Arial" charset="0"/>
              <a:buChar char="•"/>
              <a:defRPr sz="3000">
                <a:solidFill>
                  <a:schemeClr val="tx1"/>
                </a:solidFill>
                <a:latin typeface="Calibri" pitchFamily="34" charset="0"/>
              </a:defRPr>
            </a:lvl1pPr>
            <a:lvl2pPr marL="742950" indent="-285750" eaLnBrk="0" hangingPunct="0">
              <a:lnSpc>
                <a:spcPct val="90000"/>
              </a:lnSpc>
              <a:spcBef>
                <a:spcPts val="550"/>
              </a:spcBef>
              <a:buFont typeface="Arial" charset="0"/>
              <a:buChar char="•"/>
              <a:defRPr sz="2600">
                <a:solidFill>
                  <a:schemeClr val="tx1"/>
                </a:solidFill>
                <a:latin typeface="Calibri" pitchFamily="34" charset="0"/>
              </a:defRPr>
            </a:lvl2pPr>
            <a:lvl3pPr marL="1143000" indent="-228600" eaLnBrk="0" hangingPunct="0">
              <a:lnSpc>
                <a:spcPct val="90000"/>
              </a:lnSpc>
              <a:spcBef>
                <a:spcPts val="550"/>
              </a:spcBef>
              <a:buFont typeface="Arial" charset="0"/>
              <a:buChar char="•"/>
              <a:defRPr sz="2200">
                <a:solidFill>
                  <a:schemeClr val="tx1"/>
                </a:solidFill>
                <a:latin typeface="Calibri" pitchFamily="34" charset="0"/>
              </a:defRPr>
            </a:lvl3pPr>
            <a:lvl4pPr marL="1600200" indent="-228600" eaLnBrk="0" hangingPunct="0">
              <a:lnSpc>
                <a:spcPct val="90000"/>
              </a:lnSpc>
              <a:spcBef>
                <a:spcPts val="550"/>
              </a:spcBef>
              <a:buFont typeface="Arial" charset="0"/>
              <a:buChar char="•"/>
              <a:defRPr sz="1900">
                <a:solidFill>
                  <a:schemeClr val="tx1"/>
                </a:solidFill>
                <a:latin typeface="Calibri" pitchFamily="34" charset="0"/>
              </a:defRPr>
            </a:lvl4pPr>
            <a:lvl5pPr marL="2057400" indent="-228600" eaLnBrk="0" hangingPunct="0">
              <a:lnSpc>
                <a:spcPct val="90000"/>
              </a:lnSpc>
              <a:spcBef>
                <a:spcPts val="550"/>
              </a:spcBef>
              <a:buFont typeface="Arial" charset="0"/>
              <a:buChar char="•"/>
              <a:defRPr sz="1900">
                <a:solidFill>
                  <a:schemeClr val="tx1"/>
                </a:solidFill>
                <a:latin typeface="Calibri" pitchFamily="34" charset="0"/>
              </a:defRPr>
            </a:lvl5pPr>
            <a:lvl6pPr marL="2514600" indent="-2286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6pPr>
            <a:lvl7pPr marL="2971800" indent="-2286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7pPr>
            <a:lvl8pPr marL="3429000" indent="-2286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8pPr>
            <a:lvl9pPr marL="3886200" indent="-2286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9pPr>
          </a:lstStyle>
          <a:p>
            <a:pPr eaLnBrk="1" hangingPunct="1">
              <a:lnSpc>
                <a:spcPct val="100000"/>
              </a:lnSpc>
              <a:spcBef>
                <a:spcPct val="0"/>
              </a:spcBef>
              <a:buFontTx/>
              <a:buNone/>
            </a:pPr>
            <a:endParaRPr lang="en-US" altLang="en-US" sz="1900">
              <a:latin typeface="Arial" charset="0"/>
            </a:endParaRPr>
          </a:p>
        </p:txBody>
      </p:sp>
      <p:sp>
        <p:nvSpPr>
          <p:cNvPr id="7173" name="Rectangle 1"/>
          <p:cNvSpPr>
            <a:spLocks noChangeArrowheads="1"/>
          </p:cNvSpPr>
          <p:nvPr/>
        </p:nvSpPr>
        <p:spPr bwMode="auto">
          <a:xfrm>
            <a:off x="571840" y="301156"/>
            <a:ext cx="10195316" cy="16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53" tIns="54527" rIns="109053" bIns="54527" anchor="ctr"/>
          <a:lstStyle>
            <a:lvl1pPr eaLnBrk="0" hangingPunct="0">
              <a:lnSpc>
                <a:spcPct val="90000"/>
              </a:lnSpc>
              <a:spcBef>
                <a:spcPts val="1100"/>
              </a:spcBef>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3000">
                <a:solidFill>
                  <a:schemeClr val="tx1"/>
                </a:solidFill>
                <a:latin typeface="Calibri" pitchFamily="34" charset="0"/>
              </a:defRPr>
            </a:lvl1pPr>
            <a:lvl2pPr marL="742950" indent="-285750" eaLnBrk="0" hangingPunct="0">
              <a:lnSpc>
                <a:spcPct val="90000"/>
              </a:lnSpc>
              <a:spcBef>
                <a:spcPts val="550"/>
              </a:spcBef>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2600">
                <a:solidFill>
                  <a:schemeClr val="tx1"/>
                </a:solidFill>
                <a:latin typeface="Calibri" pitchFamily="34" charset="0"/>
              </a:defRPr>
            </a:lvl2pPr>
            <a:lvl3pPr marL="1143000" indent="-228600" eaLnBrk="0" hangingPunct="0">
              <a:lnSpc>
                <a:spcPct val="90000"/>
              </a:lnSpc>
              <a:spcBef>
                <a:spcPts val="550"/>
              </a:spcBef>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2200">
                <a:solidFill>
                  <a:schemeClr val="tx1"/>
                </a:solidFill>
                <a:latin typeface="Calibri" pitchFamily="34" charset="0"/>
              </a:defRPr>
            </a:lvl3pPr>
            <a:lvl4pPr marL="1600200" indent="-228600" eaLnBrk="0" hangingPunct="0">
              <a:lnSpc>
                <a:spcPct val="90000"/>
              </a:lnSpc>
              <a:spcBef>
                <a:spcPts val="550"/>
              </a:spcBef>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4pPr>
            <a:lvl5pPr marL="2057400" indent="-228600" eaLnBrk="0" hangingPunct="0">
              <a:lnSpc>
                <a:spcPct val="90000"/>
              </a:lnSpc>
              <a:spcBef>
                <a:spcPts val="550"/>
              </a:spcBef>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5pPr>
            <a:lvl6pPr marL="2514600" indent="-228600" eaLnBrk="0" fontAlgn="base" hangingPunct="0">
              <a:lnSpc>
                <a:spcPct val="90000"/>
              </a:lnSpc>
              <a:spcBef>
                <a:spcPts val="550"/>
              </a:spcBef>
              <a:spcAft>
                <a:spcPct val="0"/>
              </a:spcAft>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6pPr>
            <a:lvl7pPr marL="2971800" indent="-228600" eaLnBrk="0" fontAlgn="base" hangingPunct="0">
              <a:lnSpc>
                <a:spcPct val="90000"/>
              </a:lnSpc>
              <a:spcBef>
                <a:spcPts val="550"/>
              </a:spcBef>
              <a:spcAft>
                <a:spcPct val="0"/>
              </a:spcAft>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7pPr>
            <a:lvl8pPr marL="3429000" indent="-228600" eaLnBrk="0" fontAlgn="base" hangingPunct="0">
              <a:lnSpc>
                <a:spcPct val="90000"/>
              </a:lnSpc>
              <a:spcBef>
                <a:spcPts val="550"/>
              </a:spcBef>
              <a:spcAft>
                <a:spcPct val="0"/>
              </a:spcAft>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8pPr>
            <a:lvl9pPr marL="3886200" indent="-228600" eaLnBrk="0" fontAlgn="base" hangingPunct="0">
              <a:lnSpc>
                <a:spcPct val="90000"/>
              </a:lnSpc>
              <a:spcBef>
                <a:spcPts val="550"/>
              </a:spcBef>
              <a:spcAft>
                <a:spcPct val="0"/>
              </a:spcAft>
              <a:buFont typeface="Arial" charset="0"/>
              <a:buChar char="•"/>
              <a:tabLst>
                <a:tab pos="825500" algn="l"/>
                <a:tab pos="1651000" algn="l"/>
                <a:tab pos="2476500" algn="l"/>
                <a:tab pos="3302000" algn="l"/>
                <a:tab pos="4127500" algn="l"/>
                <a:tab pos="4953000" algn="l"/>
                <a:tab pos="5778500" algn="l"/>
                <a:tab pos="6604000" algn="l"/>
                <a:tab pos="7429500" algn="l"/>
                <a:tab pos="8255000" algn="l"/>
              </a:tabLst>
              <a:defRPr sz="1900">
                <a:solidFill>
                  <a:schemeClr val="tx1"/>
                </a:solidFill>
                <a:latin typeface="Calibri" pitchFamily="34" charset="0"/>
              </a:defRPr>
            </a:lvl9pPr>
          </a:lstStyle>
          <a:p>
            <a:pPr eaLnBrk="1" hangingPunct="1">
              <a:lnSpc>
                <a:spcPct val="100000"/>
              </a:lnSpc>
              <a:spcBef>
                <a:spcPct val="0"/>
              </a:spcBef>
              <a:buClr>
                <a:srgbClr val="000000"/>
              </a:buClr>
              <a:buFontTx/>
              <a:buNone/>
            </a:pPr>
            <a:endParaRPr lang="pt-BR" altLang="pt-BR" sz="2800">
              <a:solidFill>
                <a:schemeClr val="tx2"/>
              </a:solidFill>
              <a:latin typeface="Arial" charset="0"/>
            </a:endParaRPr>
          </a:p>
        </p:txBody>
      </p:sp>
      <p:sp>
        <p:nvSpPr>
          <p:cNvPr id="7174" name="Text Box 4"/>
          <p:cNvSpPr txBox="1">
            <a:spLocks noChangeArrowheads="1"/>
          </p:cNvSpPr>
          <p:nvPr/>
        </p:nvSpPr>
        <p:spPr bwMode="auto">
          <a:xfrm>
            <a:off x="1098927" y="1216269"/>
            <a:ext cx="9054952" cy="40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53" tIns="54527" rIns="109053" bIns="54527">
            <a:spAutoFit/>
          </a:bodyPr>
          <a:lstStyle>
            <a:lvl1pPr defTabSz="1041400" eaLnBrk="0" hangingPunct="0">
              <a:lnSpc>
                <a:spcPct val="90000"/>
              </a:lnSpc>
              <a:spcBef>
                <a:spcPts val="1100"/>
              </a:spcBef>
              <a:buFont typeface="Arial" charset="0"/>
              <a:buChar char="•"/>
              <a:defRPr sz="3000">
                <a:solidFill>
                  <a:schemeClr val="tx1"/>
                </a:solidFill>
                <a:latin typeface="Calibri" pitchFamily="34" charset="0"/>
              </a:defRPr>
            </a:lvl1pPr>
            <a:lvl2pPr marL="742950" indent="-285750" defTabSz="1041400" eaLnBrk="0" hangingPunct="0">
              <a:lnSpc>
                <a:spcPct val="90000"/>
              </a:lnSpc>
              <a:spcBef>
                <a:spcPts val="550"/>
              </a:spcBef>
              <a:buFont typeface="Arial" charset="0"/>
              <a:buChar char="•"/>
              <a:defRPr sz="2600">
                <a:solidFill>
                  <a:schemeClr val="tx1"/>
                </a:solidFill>
                <a:latin typeface="Calibri" pitchFamily="34" charset="0"/>
              </a:defRPr>
            </a:lvl2pPr>
            <a:lvl3pPr marL="1143000" indent="-228600" defTabSz="1041400" eaLnBrk="0" hangingPunct="0">
              <a:lnSpc>
                <a:spcPct val="90000"/>
              </a:lnSpc>
              <a:spcBef>
                <a:spcPts val="550"/>
              </a:spcBef>
              <a:buFont typeface="Arial" charset="0"/>
              <a:buChar char="•"/>
              <a:defRPr sz="2200">
                <a:solidFill>
                  <a:schemeClr val="tx1"/>
                </a:solidFill>
                <a:latin typeface="Calibri" pitchFamily="34" charset="0"/>
              </a:defRPr>
            </a:lvl3pPr>
            <a:lvl4pPr marL="1600200" indent="-228600" defTabSz="1041400" eaLnBrk="0" hangingPunct="0">
              <a:lnSpc>
                <a:spcPct val="90000"/>
              </a:lnSpc>
              <a:spcBef>
                <a:spcPts val="550"/>
              </a:spcBef>
              <a:buFont typeface="Arial" charset="0"/>
              <a:buChar char="•"/>
              <a:defRPr sz="1900">
                <a:solidFill>
                  <a:schemeClr val="tx1"/>
                </a:solidFill>
                <a:latin typeface="Calibri" pitchFamily="34" charset="0"/>
              </a:defRPr>
            </a:lvl4pPr>
            <a:lvl5pPr marL="2057400" indent="-228600" defTabSz="1041400" eaLnBrk="0" hangingPunct="0">
              <a:lnSpc>
                <a:spcPct val="90000"/>
              </a:lnSpc>
              <a:spcBef>
                <a:spcPts val="550"/>
              </a:spcBef>
              <a:buFont typeface="Arial" charset="0"/>
              <a:buChar char="•"/>
              <a:defRPr sz="1900">
                <a:solidFill>
                  <a:schemeClr val="tx1"/>
                </a:solidFill>
                <a:latin typeface="Calibri" pitchFamily="34" charset="0"/>
              </a:defRPr>
            </a:lvl5pPr>
            <a:lvl6pPr marL="25146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6pPr>
            <a:lvl7pPr marL="29718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7pPr>
            <a:lvl8pPr marL="34290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8pPr>
            <a:lvl9pPr marL="38862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9pPr>
          </a:lstStyle>
          <a:p>
            <a:pPr algn="ctr" eaLnBrk="1" hangingPunct="1">
              <a:lnSpc>
                <a:spcPct val="100000"/>
              </a:lnSpc>
              <a:spcBef>
                <a:spcPct val="0"/>
              </a:spcBef>
              <a:buFontTx/>
              <a:buNone/>
            </a:pPr>
            <a:r>
              <a:rPr lang="pt-BR" altLang="en-US" sz="1900">
                <a:solidFill>
                  <a:srgbClr val="000099"/>
                </a:solidFill>
                <a:latin typeface="Arial" charset="0"/>
              </a:rPr>
              <a:t>- Consulta realizada no endereço https://portal.esocial.gov.br/</a:t>
            </a:r>
          </a:p>
        </p:txBody>
      </p:sp>
      <p:sp>
        <p:nvSpPr>
          <p:cNvPr id="7175" name="Text Box 3"/>
          <p:cNvSpPr txBox="1">
            <a:spLocks noChangeArrowheads="1"/>
          </p:cNvSpPr>
          <p:nvPr/>
        </p:nvSpPr>
        <p:spPr bwMode="auto">
          <a:xfrm>
            <a:off x="1272965" y="633924"/>
            <a:ext cx="8703562" cy="5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53" tIns="54527" rIns="109053" bIns="54527">
            <a:spAutoFit/>
          </a:bodyPr>
          <a:lstStyle>
            <a:lvl1pPr defTabSz="1041400" eaLnBrk="0" hangingPunct="0">
              <a:lnSpc>
                <a:spcPct val="90000"/>
              </a:lnSpc>
              <a:spcBef>
                <a:spcPts val="1100"/>
              </a:spcBef>
              <a:buFont typeface="Arial" charset="0"/>
              <a:buChar char="•"/>
              <a:defRPr sz="3000">
                <a:solidFill>
                  <a:schemeClr val="tx1"/>
                </a:solidFill>
                <a:latin typeface="Calibri" pitchFamily="34" charset="0"/>
              </a:defRPr>
            </a:lvl1pPr>
            <a:lvl2pPr marL="742950" indent="-285750" defTabSz="1041400" eaLnBrk="0" hangingPunct="0">
              <a:lnSpc>
                <a:spcPct val="90000"/>
              </a:lnSpc>
              <a:spcBef>
                <a:spcPts val="550"/>
              </a:spcBef>
              <a:buFont typeface="Arial" charset="0"/>
              <a:buChar char="•"/>
              <a:defRPr sz="2600">
                <a:solidFill>
                  <a:schemeClr val="tx1"/>
                </a:solidFill>
                <a:latin typeface="Calibri" pitchFamily="34" charset="0"/>
              </a:defRPr>
            </a:lvl2pPr>
            <a:lvl3pPr marL="1143000" indent="-228600" defTabSz="1041400" eaLnBrk="0" hangingPunct="0">
              <a:lnSpc>
                <a:spcPct val="90000"/>
              </a:lnSpc>
              <a:spcBef>
                <a:spcPts val="550"/>
              </a:spcBef>
              <a:buFont typeface="Arial" charset="0"/>
              <a:buChar char="•"/>
              <a:defRPr sz="2200">
                <a:solidFill>
                  <a:schemeClr val="tx1"/>
                </a:solidFill>
                <a:latin typeface="Calibri" pitchFamily="34" charset="0"/>
              </a:defRPr>
            </a:lvl3pPr>
            <a:lvl4pPr marL="1600200" indent="-228600" defTabSz="1041400" eaLnBrk="0" hangingPunct="0">
              <a:lnSpc>
                <a:spcPct val="90000"/>
              </a:lnSpc>
              <a:spcBef>
                <a:spcPts val="550"/>
              </a:spcBef>
              <a:buFont typeface="Arial" charset="0"/>
              <a:buChar char="•"/>
              <a:defRPr sz="1900">
                <a:solidFill>
                  <a:schemeClr val="tx1"/>
                </a:solidFill>
                <a:latin typeface="Calibri" pitchFamily="34" charset="0"/>
              </a:defRPr>
            </a:lvl4pPr>
            <a:lvl5pPr marL="2057400" indent="-228600" defTabSz="1041400" eaLnBrk="0" hangingPunct="0">
              <a:lnSpc>
                <a:spcPct val="90000"/>
              </a:lnSpc>
              <a:spcBef>
                <a:spcPts val="550"/>
              </a:spcBef>
              <a:buFont typeface="Arial" charset="0"/>
              <a:buChar char="•"/>
              <a:defRPr sz="1900">
                <a:solidFill>
                  <a:schemeClr val="tx1"/>
                </a:solidFill>
                <a:latin typeface="Calibri" pitchFamily="34" charset="0"/>
              </a:defRPr>
            </a:lvl5pPr>
            <a:lvl6pPr marL="25146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6pPr>
            <a:lvl7pPr marL="29718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7pPr>
            <a:lvl8pPr marL="34290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8pPr>
            <a:lvl9pPr marL="38862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9pPr>
          </a:lstStyle>
          <a:p>
            <a:pPr algn="ctr" eaLnBrk="1" hangingPunct="1">
              <a:lnSpc>
                <a:spcPct val="100000"/>
              </a:lnSpc>
              <a:spcBef>
                <a:spcPct val="0"/>
              </a:spcBef>
              <a:buFontTx/>
              <a:buNone/>
            </a:pPr>
            <a:r>
              <a:rPr lang="pt-BR" altLang="en-US" b="1" dirty="0">
                <a:solidFill>
                  <a:srgbClr val="FF6600"/>
                </a:solidFill>
                <a:latin typeface="Arial" charset="0"/>
              </a:rPr>
              <a:t>Módulo de “Consulta Qualificação </a:t>
            </a:r>
            <a:r>
              <a:rPr lang="pt-BR" altLang="en-US" b="1" dirty="0" smtClean="0">
                <a:solidFill>
                  <a:srgbClr val="FF6600"/>
                </a:solidFill>
                <a:latin typeface="Arial" charset="0"/>
              </a:rPr>
              <a:t>Cadastral”</a:t>
            </a:r>
            <a:endParaRPr lang="pt-BR" altLang="en-US" dirty="0">
              <a:solidFill>
                <a:srgbClr val="FF6600"/>
              </a:solidFill>
              <a:latin typeface="Arial" charset="0"/>
            </a:endParaRPr>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948" y="1881805"/>
            <a:ext cx="2743172" cy="47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796" y="2380958"/>
            <a:ext cx="6915113" cy="521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5"/>
          <p:cNvSpPr>
            <a:spLocks noChangeArrowheads="1"/>
          </p:cNvSpPr>
          <p:nvPr/>
        </p:nvSpPr>
        <p:spPr bwMode="auto">
          <a:xfrm>
            <a:off x="2240947" y="6374178"/>
            <a:ext cx="1140364" cy="562378"/>
          </a:xfrm>
          <a:prstGeom prst="rect">
            <a:avLst/>
          </a:prstGeom>
          <a:noFill/>
          <a:ln w="38100">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lIns="109053" tIns="54527" rIns="109053" bIns="54527" anchor="ctr"/>
          <a:lstStyle>
            <a:lvl1pPr defTabSz="1041400" eaLnBrk="0" hangingPunct="0">
              <a:lnSpc>
                <a:spcPct val="90000"/>
              </a:lnSpc>
              <a:spcBef>
                <a:spcPts val="1100"/>
              </a:spcBef>
              <a:buFont typeface="Arial" charset="0"/>
              <a:buChar char="•"/>
              <a:defRPr sz="3000">
                <a:solidFill>
                  <a:schemeClr val="tx1"/>
                </a:solidFill>
                <a:latin typeface="Calibri" pitchFamily="34" charset="0"/>
              </a:defRPr>
            </a:lvl1pPr>
            <a:lvl2pPr marL="742950" indent="-285750" defTabSz="1041400" eaLnBrk="0" hangingPunct="0">
              <a:lnSpc>
                <a:spcPct val="90000"/>
              </a:lnSpc>
              <a:spcBef>
                <a:spcPts val="550"/>
              </a:spcBef>
              <a:buFont typeface="Arial" charset="0"/>
              <a:buChar char="•"/>
              <a:defRPr sz="2600">
                <a:solidFill>
                  <a:schemeClr val="tx1"/>
                </a:solidFill>
                <a:latin typeface="Calibri" pitchFamily="34" charset="0"/>
              </a:defRPr>
            </a:lvl2pPr>
            <a:lvl3pPr marL="1143000" indent="-228600" defTabSz="1041400" eaLnBrk="0" hangingPunct="0">
              <a:lnSpc>
                <a:spcPct val="90000"/>
              </a:lnSpc>
              <a:spcBef>
                <a:spcPts val="550"/>
              </a:spcBef>
              <a:buFont typeface="Arial" charset="0"/>
              <a:buChar char="•"/>
              <a:defRPr sz="2200">
                <a:solidFill>
                  <a:schemeClr val="tx1"/>
                </a:solidFill>
                <a:latin typeface="Calibri" pitchFamily="34" charset="0"/>
              </a:defRPr>
            </a:lvl3pPr>
            <a:lvl4pPr marL="1600200" indent="-228600" defTabSz="1041400" eaLnBrk="0" hangingPunct="0">
              <a:lnSpc>
                <a:spcPct val="90000"/>
              </a:lnSpc>
              <a:spcBef>
                <a:spcPts val="550"/>
              </a:spcBef>
              <a:buFont typeface="Arial" charset="0"/>
              <a:buChar char="•"/>
              <a:defRPr sz="1900">
                <a:solidFill>
                  <a:schemeClr val="tx1"/>
                </a:solidFill>
                <a:latin typeface="Calibri" pitchFamily="34" charset="0"/>
              </a:defRPr>
            </a:lvl4pPr>
            <a:lvl5pPr marL="2057400" indent="-228600" defTabSz="1041400" eaLnBrk="0" hangingPunct="0">
              <a:lnSpc>
                <a:spcPct val="90000"/>
              </a:lnSpc>
              <a:spcBef>
                <a:spcPts val="550"/>
              </a:spcBef>
              <a:buFont typeface="Arial" charset="0"/>
              <a:buChar char="•"/>
              <a:defRPr sz="1900">
                <a:solidFill>
                  <a:schemeClr val="tx1"/>
                </a:solidFill>
                <a:latin typeface="Calibri" pitchFamily="34" charset="0"/>
              </a:defRPr>
            </a:lvl5pPr>
            <a:lvl6pPr marL="25146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6pPr>
            <a:lvl7pPr marL="29718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7pPr>
            <a:lvl8pPr marL="34290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8pPr>
            <a:lvl9pPr marL="38862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9pPr>
          </a:lstStyle>
          <a:p>
            <a:pPr eaLnBrk="1" hangingPunct="1">
              <a:lnSpc>
                <a:spcPct val="100000"/>
              </a:lnSpc>
              <a:spcBef>
                <a:spcPct val="0"/>
              </a:spcBef>
              <a:buFontTx/>
              <a:buNone/>
            </a:pPr>
            <a:endParaRPr lang="en-US" altLang="en-US" sz="1900"/>
          </a:p>
        </p:txBody>
      </p:sp>
      <p:sp>
        <p:nvSpPr>
          <p:cNvPr id="7179" name="Seta para a esquerda 4"/>
          <p:cNvSpPr>
            <a:spLocks noChangeArrowheads="1"/>
          </p:cNvSpPr>
          <p:nvPr/>
        </p:nvSpPr>
        <p:spPr bwMode="auto">
          <a:xfrm rot="10800000">
            <a:off x="1536508" y="6540562"/>
            <a:ext cx="576812" cy="269542"/>
          </a:xfrm>
          <a:prstGeom prst="leftArrow">
            <a:avLst>
              <a:gd name="adj1" fmla="val 50000"/>
              <a:gd name="adj2" fmla="val 50044"/>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rot="10800000" lIns="109053" tIns="54527" rIns="109053" bIns="54527" anchor="ctr"/>
          <a:lstStyle>
            <a:lvl1pPr defTabSz="1041400" eaLnBrk="0" hangingPunct="0">
              <a:lnSpc>
                <a:spcPct val="90000"/>
              </a:lnSpc>
              <a:spcBef>
                <a:spcPts val="1100"/>
              </a:spcBef>
              <a:buFont typeface="Arial" charset="0"/>
              <a:buChar char="•"/>
              <a:defRPr sz="3000">
                <a:solidFill>
                  <a:schemeClr val="tx1"/>
                </a:solidFill>
                <a:latin typeface="Calibri" pitchFamily="34" charset="0"/>
              </a:defRPr>
            </a:lvl1pPr>
            <a:lvl2pPr marL="742950" indent="-285750" defTabSz="1041400" eaLnBrk="0" hangingPunct="0">
              <a:lnSpc>
                <a:spcPct val="90000"/>
              </a:lnSpc>
              <a:spcBef>
                <a:spcPts val="550"/>
              </a:spcBef>
              <a:buFont typeface="Arial" charset="0"/>
              <a:buChar char="•"/>
              <a:defRPr sz="2600">
                <a:solidFill>
                  <a:schemeClr val="tx1"/>
                </a:solidFill>
                <a:latin typeface="Calibri" pitchFamily="34" charset="0"/>
              </a:defRPr>
            </a:lvl2pPr>
            <a:lvl3pPr marL="1143000" indent="-228600" defTabSz="1041400" eaLnBrk="0" hangingPunct="0">
              <a:lnSpc>
                <a:spcPct val="90000"/>
              </a:lnSpc>
              <a:spcBef>
                <a:spcPts val="550"/>
              </a:spcBef>
              <a:buFont typeface="Arial" charset="0"/>
              <a:buChar char="•"/>
              <a:defRPr sz="2200">
                <a:solidFill>
                  <a:schemeClr val="tx1"/>
                </a:solidFill>
                <a:latin typeface="Calibri" pitchFamily="34" charset="0"/>
              </a:defRPr>
            </a:lvl3pPr>
            <a:lvl4pPr marL="1600200" indent="-228600" defTabSz="1041400" eaLnBrk="0" hangingPunct="0">
              <a:lnSpc>
                <a:spcPct val="90000"/>
              </a:lnSpc>
              <a:spcBef>
                <a:spcPts val="550"/>
              </a:spcBef>
              <a:buFont typeface="Arial" charset="0"/>
              <a:buChar char="•"/>
              <a:defRPr sz="1900">
                <a:solidFill>
                  <a:schemeClr val="tx1"/>
                </a:solidFill>
                <a:latin typeface="Calibri" pitchFamily="34" charset="0"/>
              </a:defRPr>
            </a:lvl4pPr>
            <a:lvl5pPr marL="2057400" indent="-228600" defTabSz="1041400" eaLnBrk="0" hangingPunct="0">
              <a:lnSpc>
                <a:spcPct val="90000"/>
              </a:lnSpc>
              <a:spcBef>
                <a:spcPts val="550"/>
              </a:spcBef>
              <a:buFont typeface="Arial" charset="0"/>
              <a:buChar char="•"/>
              <a:defRPr sz="1900">
                <a:solidFill>
                  <a:schemeClr val="tx1"/>
                </a:solidFill>
                <a:latin typeface="Calibri" pitchFamily="34" charset="0"/>
              </a:defRPr>
            </a:lvl5pPr>
            <a:lvl6pPr marL="25146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6pPr>
            <a:lvl7pPr marL="29718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7pPr>
            <a:lvl8pPr marL="34290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8pPr>
            <a:lvl9pPr marL="3886200" indent="-228600" defTabSz="1041400" eaLnBrk="0" fontAlgn="base" hangingPunct="0">
              <a:lnSpc>
                <a:spcPct val="90000"/>
              </a:lnSpc>
              <a:spcBef>
                <a:spcPts val="550"/>
              </a:spcBef>
              <a:spcAft>
                <a:spcPct val="0"/>
              </a:spcAft>
              <a:buFont typeface="Arial" charset="0"/>
              <a:buChar char="•"/>
              <a:defRPr sz="1900">
                <a:solidFill>
                  <a:schemeClr val="tx1"/>
                </a:solidFill>
                <a:latin typeface="Calibri" pitchFamily="34" charset="0"/>
              </a:defRPr>
            </a:lvl9pPr>
          </a:lstStyle>
          <a:p>
            <a:pPr algn="ctr" eaLnBrk="1" hangingPunct="1">
              <a:lnSpc>
                <a:spcPct val="100000"/>
              </a:lnSpc>
              <a:spcBef>
                <a:spcPct val="0"/>
              </a:spcBef>
              <a:buFontTx/>
              <a:buNone/>
            </a:pPr>
            <a:endParaRPr lang="en-US" altLang="en-US" sz="1900">
              <a:solidFill>
                <a:srgbClr val="FFFFFF"/>
              </a:solidFill>
            </a:endParaRPr>
          </a:p>
        </p:txBody>
      </p:sp>
    </p:spTree>
    <p:extLst>
      <p:ext uri="{BB962C8B-B14F-4D97-AF65-F5344CB8AC3E}">
        <p14:creationId xmlns:p14="http://schemas.microsoft.com/office/powerpoint/2010/main" val="773154166"/>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76" name="CaixaDeTexto 19"/>
          <p:cNvSpPr txBox="1">
            <a:spLocks noChangeArrowheads="1"/>
          </p:cNvSpPr>
          <p:nvPr/>
        </p:nvSpPr>
        <p:spPr bwMode="auto">
          <a:xfrm>
            <a:off x="485775" y="4471988"/>
            <a:ext cx="10101263" cy="2700337"/>
          </a:xfrm>
          <a:prstGeom prst="rect">
            <a:avLst/>
          </a:prstGeom>
          <a:noFill/>
          <a:ln w="9525">
            <a:noFill/>
            <a:miter lim="800000"/>
            <a:headEnd/>
            <a:tailEnd/>
          </a:ln>
        </p:spPr>
        <p:txBody>
          <a:bodyPr lIns="109060" tIns="54530" rIns="109060" bIns="54530">
            <a:spAutoFit/>
          </a:bodyPr>
          <a:lstStyle/>
          <a:p>
            <a:pPr marL="341313" indent="-341313" defTabSz="1090613">
              <a:spcBef>
                <a:spcPts val="713"/>
              </a:spcBef>
              <a:buFont typeface="Wingdings" pitchFamily="2" charset="2"/>
              <a:buChar char="ü"/>
            </a:pPr>
            <a:r>
              <a:rPr lang="pt-BR" sz="2100">
                <a:solidFill>
                  <a:srgbClr val="245488"/>
                </a:solidFill>
              </a:rPr>
              <a:t>Consulta por meio de envio de arquivos com dados dos trabalhadores no formato .txt com retorno em até 48h;</a:t>
            </a:r>
          </a:p>
          <a:p>
            <a:pPr marL="341313" indent="-341313" defTabSz="1090613">
              <a:spcBef>
                <a:spcPts val="713"/>
              </a:spcBef>
              <a:buFont typeface="Wingdings" pitchFamily="2" charset="2"/>
              <a:buChar char="ü"/>
            </a:pPr>
            <a:r>
              <a:rPr lang="pt-BR" sz="2100">
                <a:solidFill>
                  <a:srgbClr val="245488"/>
                </a:solidFill>
              </a:rPr>
              <a:t>Limite para arquivo de 10MB (de 120 a 140 mil registros);</a:t>
            </a:r>
          </a:p>
          <a:p>
            <a:pPr marL="341313" indent="-341313" defTabSz="1090613">
              <a:spcBef>
                <a:spcPts val="713"/>
              </a:spcBef>
              <a:buFont typeface="Wingdings" pitchFamily="2" charset="2"/>
              <a:buChar char="ü"/>
            </a:pPr>
            <a:r>
              <a:rPr lang="pt-BR" sz="2100">
                <a:solidFill>
                  <a:srgbClr val="245488"/>
                </a:solidFill>
              </a:rPr>
              <a:t>Possível utilizar o e-CNPJ e s-CPF;</a:t>
            </a:r>
          </a:p>
          <a:p>
            <a:pPr marL="341313" indent="-341313" defTabSz="1090613">
              <a:spcBef>
                <a:spcPts val="713"/>
              </a:spcBef>
              <a:buFont typeface="Wingdings" pitchFamily="2" charset="2"/>
              <a:buChar char="ü"/>
            </a:pPr>
            <a:r>
              <a:rPr lang="pt-BR" sz="2100">
                <a:solidFill>
                  <a:srgbClr val="245488"/>
                </a:solidFill>
              </a:rPr>
              <a:t>Sem necessidade de procuração;</a:t>
            </a:r>
          </a:p>
          <a:p>
            <a:pPr marL="341313" indent="-341313" defTabSz="1090613">
              <a:spcBef>
                <a:spcPts val="713"/>
              </a:spcBef>
              <a:buFont typeface="Wingdings" pitchFamily="2" charset="2"/>
              <a:buChar char="ü"/>
            </a:pPr>
            <a:r>
              <a:rPr lang="pt-BR" sz="2100">
                <a:solidFill>
                  <a:srgbClr val="245488"/>
                </a:solidFill>
              </a:rPr>
              <a:t>Utilização de certificado digital ICP-Brasil: A1 ou A3.</a:t>
            </a:r>
          </a:p>
          <a:p>
            <a:pPr marL="341313" indent="-341313" defTabSz="1090613"/>
            <a:endParaRPr lang="pt-BR" sz="2100">
              <a:solidFill>
                <a:srgbClr val="245488"/>
              </a:solidFill>
              <a:latin typeface="Calibri" pitchFamily="34" charset="0"/>
            </a:endParaRPr>
          </a:p>
        </p:txBody>
      </p:sp>
      <p:sp>
        <p:nvSpPr>
          <p:cNvPr id="271369" name="CaixaDeTexto 1"/>
          <p:cNvSpPr txBox="1">
            <a:spLocks noChangeArrowheads="1"/>
          </p:cNvSpPr>
          <p:nvPr/>
        </p:nvSpPr>
        <p:spPr bwMode="auto">
          <a:xfrm>
            <a:off x="485775" y="2997200"/>
            <a:ext cx="10101263" cy="906463"/>
          </a:xfrm>
          <a:prstGeom prst="rect">
            <a:avLst/>
          </a:prstGeom>
          <a:noFill/>
          <a:ln w="9525">
            <a:noFill/>
            <a:miter lim="800000"/>
            <a:headEnd/>
            <a:tailEnd/>
          </a:ln>
        </p:spPr>
        <p:txBody>
          <a:bodyPr lIns="109060" tIns="54530" rIns="109060" bIns="54530">
            <a:spAutoFit/>
          </a:bodyPr>
          <a:lstStyle/>
          <a:p>
            <a:pPr marL="341313" indent="-341313" defTabSz="1090613">
              <a:lnSpc>
                <a:spcPct val="150000"/>
              </a:lnSpc>
              <a:spcBef>
                <a:spcPts val="713"/>
              </a:spcBef>
              <a:buFont typeface="Wingdings" pitchFamily="2" charset="2"/>
              <a:buChar char="ü"/>
            </a:pPr>
            <a:r>
              <a:rPr lang="pt-BR" sz="2100">
                <a:solidFill>
                  <a:srgbClr val="245488"/>
                </a:solidFill>
              </a:rPr>
              <a:t>Aplicação </a:t>
            </a:r>
            <a:r>
              <a:rPr lang="pt-BR" sz="2100" i="1">
                <a:solidFill>
                  <a:srgbClr val="245488"/>
                </a:solidFill>
              </a:rPr>
              <a:t>web</a:t>
            </a:r>
            <a:r>
              <a:rPr lang="pt-BR" sz="2100">
                <a:solidFill>
                  <a:srgbClr val="245488"/>
                </a:solidFill>
              </a:rPr>
              <a:t> para consultas simultâneas de até 10 trabalhadores;</a:t>
            </a:r>
          </a:p>
          <a:p>
            <a:pPr marL="341313" indent="-341313" defTabSz="1090613"/>
            <a:endParaRPr lang="pt-BR" sz="2100">
              <a:solidFill>
                <a:srgbClr val="245488"/>
              </a:solidFill>
              <a:latin typeface="Calibri" pitchFamily="34" charset="0"/>
            </a:endParaRPr>
          </a:p>
        </p:txBody>
      </p:sp>
      <p:grpSp>
        <p:nvGrpSpPr>
          <p:cNvPr id="271370" name="Grupo 14"/>
          <p:cNvGrpSpPr>
            <a:grpSpLocks/>
          </p:cNvGrpSpPr>
          <p:nvPr/>
        </p:nvGrpSpPr>
        <p:grpSpPr bwMode="auto">
          <a:xfrm>
            <a:off x="485775" y="2333625"/>
            <a:ext cx="3217863" cy="641350"/>
            <a:chOff x="0" y="-14635"/>
            <a:chExt cx="1580789" cy="374409"/>
          </a:xfrm>
        </p:grpSpPr>
        <p:sp>
          <p:nvSpPr>
            <p:cNvPr id="16" name="Retângulo de cantos arredondados 15"/>
            <p:cNvSpPr/>
            <p:nvPr/>
          </p:nvSpPr>
          <p:spPr>
            <a:xfrm>
              <a:off x="0" y="193"/>
              <a:ext cx="1580789" cy="359581"/>
            </a:xfrm>
            <a:prstGeom prst="roundRect">
              <a:avLst/>
            </a:prstGeom>
            <a:solidFill>
              <a:schemeClr val="accent6">
                <a:lumMod val="60000"/>
                <a:lumOff val="40000"/>
              </a:schemeClr>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7" name="Retângulo 16"/>
            <p:cNvSpPr>
              <a:spLocks noChangeArrowheads="1"/>
            </p:cNvSpPr>
            <p:nvPr/>
          </p:nvSpPr>
          <p:spPr bwMode="auto">
            <a:xfrm>
              <a:off x="17141" y="-14635"/>
              <a:ext cx="1546507" cy="324132"/>
            </a:xfrm>
            <a:prstGeom prst="rect">
              <a:avLst/>
            </a:prstGeom>
            <a:noFill/>
            <a:ln w="9525">
              <a:noFill/>
              <a:miter lim="800000"/>
              <a:headEnd/>
              <a:tailEnd/>
            </a:ln>
          </p:spPr>
          <p:txBody>
            <a:bodyPr lIns="68163" tIns="68163" rIns="68163" bIns="68163" anchor="ctr"/>
            <a:lstStyle/>
            <a:p>
              <a:pPr defTabSz="795338">
                <a:lnSpc>
                  <a:spcPct val="150000"/>
                </a:lnSpc>
                <a:spcAft>
                  <a:spcPct val="35000"/>
                </a:spcAft>
              </a:pPr>
              <a:r>
                <a:rPr lang="pt-BR" sz="2400">
                  <a:solidFill>
                    <a:srgbClr val="002060"/>
                  </a:solidFill>
                </a:rPr>
                <a:t>MÓDULO </a:t>
              </a:r>
              <a:r>
                <a:rPr lang="pt-BR" sz="2400" i="1">
                  <a:solidFill>
                    <a:srgbClr val="002060"/>
                  </a:solidFill>
                </a:rPr>
                <a:t>ONLINE</a:t>
              </a:r>
            </a:p>
          </p:txBody>
        </p:sp>
      </p:grpSp>
      <p:grpSp>
        <p:nvGrpSpPr>
          <p:cNvPr id="271377" name="Grupo 20"/>
          <p:cNvGrpSpPr>
            <a:grpSpLocks/>
          </p:cNvGrpSpPr>
          <p:nvPr/>
        </p:nvGrpSpPr>
        <p:grpSpPr bwMode="auto">
          <a:xfrm>
            <a:off x="485775" y="3671888"/>
            <a:ext cx="3217863" cy="641350"/>
            <a:chOff x="0" y="-14635"/>
            <a:chExt cx="1580789" cy="374409"/>
          </a:xfrm>
        </p:grpSpPr>
        <p:sp>
          <p:nvSpPr>
            <p:cNvPr id="22" name="Retângulo de cantos arredondados 21"/>
            <p:cNvSpPr/>
            <p:nvPr/>
          </p:nvSpPr>
          <p:spPr>
            <a:xfrm>
              <a:off x="0" y="193"/>
              <a:ext cx="1580789" cy="359581"/>
            </a:xfrm>
            <a:prstGeom prst="roundRect">
              <a:avLst/>
            </a:prstGeom>
            <a:solidFill>
              <a:schemeClr val="accent6">
                <a:lumMod val="60000"/>
                <a:lumOff val="40000"/>
              </a:schemeClr>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3" name="Retângulo 22"/>
            <p:cNvSpPr>
              <a:spLocks noChangeArrowheads="1"/>
            </p:cNvSpPr>
            <p:nvPr/>
          </p:nvSpPr>
          <p:spPr bwMode="auto">
            <a:xfrm>
              <a:off x="17141" y="-14635"/>
              <a:ext cx="1546507" cy="324132"/>
            </a:xfrm>
            <a:prstGeom prst="rect">
              <a:avLst/>
            </a:prstGeom>
            <a:noFill/>
            <a:ln w="9525">
              <a:noFill/>
              <a:miter lim="800000"/>
              <a:headEnd/>
              <a:tailEnd/>
            </a:ln>
          </p:spPr>
          <p:txBody>
            <a:bodyPr lIns="68163" tIns="68163" rIns="68163" bIns="68163" anchor="ctr"/>
            <a:lstStyle/>
            <a:p>
              <a:pPr defTabSz="795338">
                <a:lnSpc>
                  <a:spcPct val="150000"/>
                </a:lnSpc>
                <a:spcAft>
                  <a:spcPct val="35000"/>
                </a:spcAft>
              </a:pPr>
              <a:r>
                <a:rPr lang="pt-BR" sz="2400">
                  <a:solidFill>
                    <a:srgbClr val="002060"/>
                  </a:solidFill>
                </a:rPr>
                <a:t>MÓDULO EM LOTE</a:t>
              </a:r>
            </a:p>
          </p:txBody>
        </p:sp>
      </p:grpSp>
      <p:sp>
        <p:nvSpPr>
          <p:cNvPr id="271381" name="Text Box 3"/>
          <p:cNvSpPr txBox="1">
            <a:spLocks noChangeArrowheads="1"/>
          </p:cNvSpPr>
          <p:nvPr/>
        </p:nvSpPr>
        <p:spPr bwMode="auto">
          <a:xfrm>
            <a:off x="1341438" y="1163638"/>
            <a:ext cx="8704262" cy="571790"/>
          </a:xfrm>
          <a:prstGeom prst="rect">
            <a:avLst/>
          </a:prstGeom>
          <a:noFill/>
          <a:ln w="9525">
            <a:noFill/>
            <a:miter lim="800000"/>
            <a:headEnd/>
            <a:tailEnd/>
          </a:ln>
        </p:spPr>
        <p:txBody>
          <a:bodyPr lIns="109060" tIns="54530" rIns="109060" bIns="54530">
            <a:spAutoFit/>
          </a:bodyPr>
          <a:lstStyle/>
          <a:p>
            <a:pPr algn="ctr" defTabSz="1090613"/>
            <a:r>
              <a:rPr lang="pt-BR" sz="3000" b="1" dirty="0">
                <a:solidFill>
                  <a:schemeClr val="tx1"/>
                </a:solidFill>
                <a:latin typeface="Calibri Light" panose="020F0302020204030204" pitchFamily="34" charset="0"/>
              </a:rPr>
              <a:t>Módulo de “Consulta Qualificação Cadastral”</a:t>
            </a:r>
            <a:endParaRPr lang="pt-BR" sz="3000" dirty="0">
              <a:solidFill>
                <a:schemeClr val="tx1"/>
              </a:solidFill>
              <a:latin typeface="Calibri Light" panose="020F0302020204030204" pitchFamily="34" charset="0"/>
            </a:endParaRPr>
          </a:p>
        </p:txBody>
      </p:sp>
      <p:sp>
        <p:nvSpPr>
          <p:cNvPr id="271382" name="Retângulo 12"/>
          <p:cNvSpPr>
            <a:spLocks noChangeArrowheads="1"/>
          </p:cNvSpPr>
          <p:nvPr/>
        </p:nvSpPr>
        <p:spPr bwMode="auto">
          <a:xfrm>
            <a:off x="1189038" y="7278688"/>
            <a:ext cx="7659687" cy="449262"/>
          </a:xfrm>
          <a:prstGeom prst="rect">
            <a:avLst/>
          </a:prstGeom>
          <a:noFill/>
          <a:ln w="12700" algn="ctr">
            <a:noFill/>
            <a:miter lim="800000"/>
            <a:headEnd/>
            <a:tailEnd/>
          </a:ln>
        </p:spPr>
        <p:txBody>
          <a:bodyPr lIns="109053" tIns="54527" rIns="109053" bIns="54527" anchor="ctr"/>
          <a:lstStyle/>
          <a:p>
            <a:pPr algn="ctr" defTabSz="1042988">
              <a:spcAft>
                <a:spcPts val="1425"/>
              </a:spcAft>
              <a:buClr>
                <a:srgbClr val="000000"/>
              </a:buClr>
              <a:buSzPct val="100000"/>
            </a:pPr>
            <a:r>
              <a:rPr lang="pt-BR" altLang="en-US" sz="1600">
                <a:solidFill>
                  <a:srgbClr val="2E75B6"/>
                </a:solidFill>
                <a:latin typeface="Calibri" pitchFamily="34" charset="0"/>
              </a:rPr>
              <a:t>Escrituração Digital das Obrigações Fiscais, Previdenciárias e Trabalhistas</a:t>
            </a:r>
          </a:p>
        </p:txBody>
      </p:sp>
      <p:cxnSp>
        <p:nvCxnSpPr>
          <p:cNvPr id="14" name="Conector reto 13"/>
          <p:cNvCxnSpPr/>
          <p:nvPr/>
        </p:nvCxnSpPr>
        <p:spPr>
          <a:xfrm>
            <a:off x="1443038" y="7370763"/>
            <a:ext cx="6689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71384" name="Imagem 14"/>
          <p:cNvPicPr>
            <a:picLocks noChangeAspect="1"/>
          </p:cNvPicPr>
          <p:nvPr/>
        </p:nvPicPr>
        <p:blipFill>
          <a:blip r:embed="rId2"/>
          <a:srcRect/>
          <a:stretch>
            <a:fillRect/>
          </a:stretch>
        </p:blipFill>
        <p:spPr bwMode="auto">
          <a:xfrm>
            <a:off x="92075" y="6986588"/>
            <a:ext cx="1214438" cy="738187"/>
          </a:xfrm>
          <a:prstGeom prst="rect">
            <a:avLst/>
          </a:prstGeom>
          <a:noFill/>
          <a:ln w="9525">
            <a:noFill/>
            <a:miter lim="800000"/>
            <a:headEnd/>
            <a:tailEnd/>
          </a:ln>
        </p:spPr>
      </p:pic>
    </p:spTree>
    <p:extLst>
      <p:ext uri="{BB962C8B-B14F-4D97-AF65-F5344CB8AC3E}">
        <p14:creationId xmlns:p14="http://schemas.microsoft.com/office/powerpoint/2010/main" val="22088679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Espaço Reservado para Conteúdo 3"/>
          <p:cNvGraphicFramePr>
            <a:graphicFrameLocks/>
          </p:cNvGraphicFramePr>
          <p:nvPr/>
        </p:nvGraphicFramePr>
        <p:xfrm>
          <a:off x="492295" y="1807116"/>
          <a:ext cx="10314012" cy="397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0339" name="CaixaDeTexto 1"/>
          <p:cNvSpPr txBox="1">
            <a:spLocks noChangeArrowheads="1"/>
          </p:cNvSpPr>
          <p:nvPr/>
        </p:nvSpPr>
        <p:spPr bwMode="auto">
          <a:xfrm>
            <a:off x="395288" y="788988"/>
            <a:ext cx="10591800" cy="636166"/>
          </a:xfrm>
          <a:prstGeom prst="rect">
            <a:avLst/>
          </a:prstGeom>
          <a:noFill/>
          <a:ln w="9525">
            <a:noFill/>
            <a:miter lim="800000"/>
            <a:headEnd/>
            <a:tailEnd/>
          </a:ln>
        </p:spPr>
        <p:txBody>
          <a:bodyPr lIns="109060" tIns="54530" rIns="109060" bIns="54530">
            <a:spAutoFit/>
          </a:bodyPr>
          <a:lstStyle/>
          <a:p>
            <a:pPr defTabSz="1090613">
              <a:lnSpc>
                <a:spcPct val="150000"/>
              </a:lnSpc>
              <a:spcBef>
                <a:spcPts val="713"/>
              </a:spcBef>
              <a:spcAft>
                <a:spcPts val="713"/>
              </a:spcAft>
            </a:pPr>
            <a:r>
              <a:rPr lang="pt-BR" sz="2100" b="1" dirty="0">
                <a:solidFill>
                  <a:schemeClr val="tx1"/>
                </a:solidFill>
              </a:rPr>
              <a:t>O Módulo de “Consulta Qualificação Cadastral” direciona o empregador</a:t>
            </a:r>
            <a:r>
              <a:rPr lang="pt-BR" sz="2600" b="1" dirty="0">
                <a:solidFill>
                  <a:schemeClr val="tx1"/>
                </a:solidFill>
              </a:rPr>
              <a:t>:</a:t>
            </a:r>
          </a:p>
        </p:txBody>
      </p:sp>
      <p:grpSp>
        <p:nvGrpSpPr>
          <p:cNvPr id="270340" name="Grupo 11"/>
          <p:cNvGrpSpPr>
            <a:grpSpLocks/>
          </p:cNvGrpSpPr>
          <p:nvPr/>
        </p:nvGrpSpPr>
        <p:grpSpPr bwMode="auto">
          <a:xfrm>
            <a:off x="485775" y="5865813"/>
            <a:ext cx="3062288" cy="955675"/>
            <a:chOff x="71" y="1740392"/>
            <a:chExt cx="2507916" cy="827938"/>
          </a:xfrm>
        </p:grpSpPr>
        <p:sp>
          <p:nvSpPr>
            <p:cNvPr id="13" name="Retângulo de cantos arredondados 12"/>
            <p:cNvSpPr/>
            <p:nvPr/>
          </p:nvSpPr>
          <p:spPr>
            <a:xfrm>
              <a:off x="71" y="1740392"/>
              <a:ext cx="2507916" cy="827938"/>
            </a:xfrm>
            <a:prstGeom prst="roundRect">
              <a:avLst/>
            </a:prstGeom>
          </p:spPr>
          <p:style>
            <a:lnRef idx="0">
              <a:schemeClr val="lt1">
                <a:hueOff val="0"/>
                <a:satOff val="0"/>
                <a:lumOff val="0"/>
                <a:alphaOff val="0"/>
              </a:schemeClr>
            </a:lnRef>
            <a:fillRef idx="3">
              <a:schemeClr val="accent5">
                <a:hueOff val="-4902230"/>
                <a:satOff val="-6819"/>
                <a:lumOff val="-2615"/>
                <a:alphaOff val="0"/>
              </a:schemeClr>
            </a:fillRef>
            <a:effectRef idx="2">
              <a:schemeClr val="accent5">
                <a:hueOff val="-4902230"/>
                <a:satOff val="-6819"/>
                <a:lumOff val="-2615"/>
                <a:alphaOff val="0"/>
              </a:schemeClr>
            </a:effectRef>
            <a:fontRef idx="minor">
              <a:schemeClr val="lt1"/>
            </a:fontRef>
          </p:style>
        </p:sp>
        <p:sp>
          <p:nvSpPr>
            <p:cNvPr id="2" name="Retângulo 13"/>
            <p:cNvSpPr>
              <a:spLocks noChangeArrowheads="1"/>
            </p:cNvSpPr>
            <p:nvPr/>
          </p:nvSpPr>
          <p:spPr bwMode="auto">
            <a:xfrm>
              <a:off x="39753" y="1780121"/>
              <a:ext cx="2428552" cy="748480"/>
            </a:xfrm>
            <a:prstGeom prst="rect">
              <a:avLst/>
            </a:prstGeom>
            <a:noFill/>
            <a:ln w="9525">
              <a:noFill/>
              <a:miter lim="800000"/>
              <a:headEnd/>
              <a:tailEnd/>
            </a:ln>
          </p:spPr>
          <p:txBody>
            <a:bodyPr lIns="81795" tIns="40898" rIns="81795" bIns="40898" anchor="ctr"/>
            <a:lstStyle/>
            <a:p>
              <a:pPr algn="ctr" defTabSz="954088">
                <a:lnSpc>
                  <a:spcPct val="90000"/>
                </a:lnSpc>
                <a:spcAft>
                  <a:spcPct val="35000"/>
                </a:spcAft>
              </a:pPr>
              <a:r>
                <a:rPr lang="pt-BR" sz="2100">
                  <a:solidFill>
                    <a:srgbClr val="FFFFFF"/>
                  </a:solidFill>
                </a:rPr>
                <a:t>Se CPF com dados divergentes</a:t>
              </a:r>
            </a:p>
          </p:txBody>
        </p:sp>
      </p:grpSp>
      <p:grpSp>
        <p:nvGrpSpPr>
          <p:cNvPr id="270343" name="Grupo 15"/>
          <p:cNvGrpSpPr>
            <a:grpSpLocks/>
          </p:cNvGrpSpPr>
          <p:nvPr/>
        </p:nvGrpSpPr>
        <p:grpSpPr bwMode="auto">
          <a:xfrm>
            <a:off x="3500438" y="5935663"/>
            <a:ext cx="7250112" cy="763587"/>
            <a:chOff x="2507987" y="1823187"/>
            <a:chExt cx="5939871" cy="662351"/>
          </a:xfrm>
        </p:grpSpPr>
        <p:sp>
          <p:nvSpPr>
            <p:cNvPr id="17" name="Arredondar Retângulo no Mesmo Canto Lateral 16"/>
            <p:cNvSpPr/>
            <p:nvPr/>
          </p:nvSpPr>
          <p:spPr>
            <a:xfrm rot="5400000">
              <a:off x="5146747" y="-815573"/>
              <a:ext cx="662351" cy="5939871"/>
            </a:xfrm>
            <a:prstGeom prst="round2SameRect">
              <a:avLst/>
            </a:prstGeom>
          </p:spPr>
          <p:style>
            <a:lnRef idx="1">
              <a:schemeClr val="accent5">
                <a:tint val="40000"/>
                <a:alpha val="90000"/>
                <a:hueOff val="-4927837"/>
                <a:satOff val="-8544"/>
                <a:lumOff val="-859"/>
                <a:alphaOff val="0"/>
              </a:schemeClr>
            </a:lnRef>
            <a:fillRef idx="1">
              <a:schemeClr val="accent5">
                <a:tint val="40000"/>
                <a:alpha val="90000"/>
                <a:hueOff val="-4927837"/>
                <a:satOff val="-8544"/>
                <a:lumOff val="-859"/>
                <a:alphaOff val="0"/>
              </a:schemeClr>
            </a:fillRef>
            <a:effectRef idx="0">
              <a:schemeClr val="accent5">
                <a:tint val="40000"/>
                <a:alpha val="90000"/>
                <a:hueOff val="-4927837"/>
                <a:satOff val="-8544"/>
                <a:lumOff val="-859"/>
                <a:alphaOff val="0"/>
              </a:schemeClr>
            </a:effectRef>
            <a:fontRef idx="minor">
              <a:schemeClr val="dk1">
                <a:hueOff val="0"/>
                <a:satOff val="0"/>
                <a:lumOff val="0"/>
                <a:alphaOff val="0"/>
              </a:schemeClr>
            </a:fontRef>
          </p:style>
        </p:sp>
        <p:sp>
          <p:nvSpPr>
            <p:cNvPr id="18" name="Arredondar Retângulo no Mesmo Canto Lateral 4"/>
            <p:cNvSpPr>
              <a:spLocks noChangeArrowheads="1"/>
            </p:cNvSpPr>
            <p:nvPr/>
          </p:nvSpPr>
          <p:spPr bwMode="auto">
            <a:xfrm>
              <a:off x="2507987" y="1854954"/>
              <a:ext cx="5908115" cy="598816"/>
            </a:xfrm>
            <a:prstGeom prst="rect">
              <a:avLst/>
            </a:prstGeom>
            <a:noFill/>
            <a:ln w="9525">
              <a:noFill/>
              <a:miter lim="800000"/>
              <a:headEnd/>
              <a:tailEnd/>
            </a:ln>
          </p:spPr>
          <p:txBody>
            <a:bodyPr lIns="295372" tIns="147686" rIns="295372" bIns="147686" anchor="ctr"/>
            <a:lstStyle/>
            <a:p>
              <a:pPr marL="204788" lvl="1" indent="-204788" defTabSz="954088">
                <a:lnSpc>
                  <a:spcPct val="90000"/>
                </a:lnSpc>
                <a:spcAft>
                  <a:spcPct val="15000"/>
                </a:spcAft>
                <a:buFontTx/>
                <a:buChar char="•"/>
              </a:pPr>
              <a:r>
                <a:rPr lang="pt-BR" sz="1900">
                  <a:solidFill>
                    <a:srgbClr val="595959"/>
                  </a:solidFill>
                </a:rPr>
                <a:t>Direcionamento à Rede conveniada da RFB – Correios, BB e CAIXA.</a:t>
              </a:r>
            </a:p>
          </p:txBody>
        </p:sp>
      </p:grpSp>
      <p:sp>
        <p:nvSpPr>
          <p:cNvPr id="270346" name="Retângulo 12"/>
          <p:cNvSpPr>
            <a:spLocks noChangeArrowheads="1"/>
          </p:cNvSpPr>
          <p:nvPr/>
        </p:nvSpPr>
        <p:spPr bwMode="auto">
          <a:xfrm>
            <a:off x="1189038" y="7278688"/>
            <a:ext cx="7659687" cy="449262"/>
          </a:xfrm>
          <a:prstGeom prst="rect">
            <a:avLst/>
          </a:prstGeom>
          <a:noFill/>
          <a:ln w="12700" algn="ctr">
            <a:noFill/>
            <a:miter lim="800000"/>
            <a:headEnd/>
            <a:tailEnd/>
          </a:ln>
        </p:spPr>
        <p:txBody>
          <a:bodyPr lIns="109053" tIns="54527" rIns="109053" bIns="54527" anchor="ctr"/>
          <a:lstStyle/>
          <a:p>
            <a:pPr algn="ctr" defTabSz="1042988">
              <a:spcAft>
                <a:spcPts val="1425"/>
              </a:spcAft>
              <a:buClr>
                <a:srgbClr val="000000"/>
              </a:buClr>
              <a:buSzPct val="100000"/>
            </a:pPr>
            <a:r>
              <a:rPr lang="pt-BR" altLang="en-US" sz="1600">
                <a:solidFill>
                  <a:srgbClr val="2E75B6"/>
                </a:solidFill>
                <a:latin typeface="Calibri" pitchFamily="34" charset="0"/>
              </a:rPr>
              <a:t>Escrituração Digital das Obrigações Fiscais, Previdenciárias e Trabalhistas</a:t>
            </a:r>
          </a:p>
        </p:txBody>
      </p:sp>
      <p:cxnSp>
        <p:nvCxnSpPr>
          <p:cNvPr id="14" name="Conector reto 13"/>
          <p:cNvCxnSpPr/>
          <p:nvPr/>
        </p:nvCxnSpPr>
        <p:spPr>
          <a:xfrm>
            <a:off x="1443038" y="7370763"/>
            <a:ext cx="6689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70348" name="Imagem 14"/>
          <p:cNvPicPr>
            <a:picLocks noChangeAspect="1"/>
          </p:cNvPicPr>
          <p:nvPr/>
        </p:nvPicPr>
        <p:blipFill>
          <a:blip r:embed="rId7"/>
          <a:srcRect/>
          <a:stretch>
            <a:fillRect/>
          </a:stretch>
        </p:blipFill>
        <p:spPr bwMode="auto">
          <a:xfrm>
            <a:off x="92075" y="6986588"/>
            <a:ext cx="1214438" cy="738187"/>
          </a:xfrm>
          <a:prstGeom prst="rect">
            <a:avLst/>
          </a:prstGeom>
          <a:noFill/>
          <a:ln w="9525">
            <a:noFill/>
            <a:miter lim="800000"/>
            <a:headEnd/>
            <a:tailEnd/>
          </a:ln>
        </p:spPr>
      </p:pic>
    </p:spTree>
    <p:extLst>
      <p:ext uri="{BB962C8B-B14F-4D97-AF65-F5344CB8AC3E}">
        <p14:creationId xmlns:p14="http://schemas.microsoft.com/office/powerpoint/2010/main" val="4239218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72" name="Picture 2"/>
          <p:cNvPicPr/>
          <p:nvPr/>
        </p:nvPicPr>
        <p:blipFill>
          <a:blip r:embed="rId2"/>
          <a:stretch/>
        </p:blipFill>
        <p:spPr>
          <a:xfrm>
            <a:off x="299520" y="1164600"/>
            <a:ext cx="10563480" cy="6048000"/>
          </a:xfrm>
          <a:prstGeom prst="rect">
            <a:avLst/>
          </a:prstGeom>
          <a:ln>
            <a:noFill/>
          </a:ln>
        </p:spPr>
      </p:pic>
    </p:spTree>
    <p:extLst>
      <p:ext uri="{BB962C8B-B14F-4D97-AF65-F5344CB8AC3E}">
        <p14:creationId xmlns:p14="http://schemas.microsoft.com/office/powerpoint/2010/main" val="237340292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025525" y="4054475"/>
            <a:ext cx="9112250" cy="1081088"/>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endParaRPr lang="pt-BR" sz="2773" dirty="0">
              <a:solidFill>
                <a:srgbClr val="9B9003">
                  <a:lumMod val="75000"/>
                </a:srgbClr>
              </a:solidFill>
              <a:ea typeface="+mn-ea"/>
              <a:cs typeface="+mn-cs"/>
            </a:endParaRPr>
          </a:p>
        </p:txBody>
      </p:sp>
      <p:sp>
        <p:nvSpPr>
          <p:cNvPr id="3075" name="Título 1"/>
          <p:cNvSpPr txBox="1">
            <a:spLocks/>
          </p:cNvSpPr>
          <p:nvPr/>
        </p:nvSpPr>
        <p:spPr bwMode="auto">
          <a:xfrm>
            <a:off x="1822450" y="3663950"/>
            <a:ext cx="7923213" cy="1438275"/>
          </a:xfrm>
          <a:prstGeom prst="rect">
            <a:avLst/>
          </a:prstGeom>
          <a:noFill/>
          <a:ln>
            <a:noFill/>
          </a:ln>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defRPr/>
            </a:pPr>
            <a:r>
              <a:rPr lang="pt-BR" altLang="pt-BR" sz="5199" b="1" i="1">
                <a:solidFill>
                  <a:srgbClr val="293E07"/>
                </a:solidFill>
                <a:latin typeface="Calibri Light" panose="020F0302020204030204" pitchFamily="34" charset="0"/>
                <a:cs typeface="+mn-cs"/>
              </a:rPr>
              <a:t>Qualificação do</a:t>
            </a:r>
          </a:p>
          <a:p>
            <a:pPr algn="ctr">
              <a:spcBef>
                <a:spcPct val="0"/>
              </a:spcBef>
              <a:buFontTx/>
              <a:buNone/>
              <a:defRPr/>
            </a:pPr>
            <a:r>
              <a:rPr lang="pt-BR" altLang="pt-BR" sz="5199" b="1" i="1">
                <a:solidFill>
                  <a:srgbClr val="293E07"/>
                </a:solidFill>
                <a:latin typeface="Calibri Light" panose="020F0302020204030204" pitchFamily="34" charset="0"/>
                <a:cs typeface="+mn-cs"/>
              </a:rPr>
              <a:t>Cadastro NIS</a:t>
            </a:r>
          </a:p>
          <a:p>
            <a:pPr algn="ctr">
              <a:spcBef>
                <a:spcPct val="0"/>
              </a:spcBef>
              <a:buFontTx/>
              <a:buNone/>
              <a:defRPr/>
            </a:pPr>
            <a:r>
              <a:rPr lang="pt-BR" altLang="pt-BR" sz="5199" b="1" i="1">
                <a:solidFill>
                  <a:srgbClr val="293E07"/>
                </a:solidFill>
                <a:latin typeface="Calibri Light" panose="020F0302020204030204" pitchFamily="34" charset="0"/>
                <a:cs typeface="+mn-cs"/>
              </a:rPr>
              <a:t>administrado pela</a:t>
            </a:r>
          </a:p>
          <a:p>
            <a:pPr algn="ctr">
              <a:spcBef>
                <a:spcPct val="0"/>
              </a:spcBef>
              <a:buFontTx/>
              <a:buNone/>
              <a:defRPr/>
            </a:pPr>
            <a:r>
              <a:rPr lang="pt-BR" altLang="pt-BR" sz="5199" b="1" i="1">
                <a:solidFill>
                  <a:srgbClr val="293E07"/>
                </a:solidFill>
                <a:latin typeface="Calibri Light" panose="020F0302020204030204" pitchFamily="34" charset="0"/>
                <a:cs typeface="+mn-cs"/>
              </a:rPr>
              <a:t>CAIXA</a:t>
            </a:r>
          </a:p>
        </p:txBody>
      </p:sp>
    </p:spTree>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srcRect/>
          <a:stretch>
            <a:fillRect/>
          </a:stretch>
        </p:blipFill>
        <p:spPr bwMode="auto">
          <a:xfrm>
            <a:off x="6569075" y="3379788"/>
            <a:ext cx="2295525" cy="1309687"/>
          </a:xfrm>
          <a:prstGeom prst="rect">
            <a:avLst/>
          </a:prstGeom>
          <a:noFill/>
          <a:ln w="9525">
            <a:noFill/>
            <a:miter lim="800000"/>
            <a:headEnd/>
            <a:tailEnd/>
          </a:ln>
        </p:spPr>
      </p:pic>
      <p:pic>
        <p:nvPicPr>
          <p:cNvPr id="65538" name="Picture 3"/>
          <p:cNvPicPr>
            <a:picLocks noChangeAspect="1" noChangeArrowheads="1"/>
          </p:cNvPicPr>
          <p:nvPr/>
        </p:nvPicPr>
        <p:blipFill>
          <a:blip r:embed="rId4"/>
          <a:srcRect/>
          <a:stretch>
            <a:fillRect/>
          </a:stretch>
        </p:blipFill>
        <p:spPr bwMode="auto">
          <a:xfrm>
            <a:off x="6569075" y="2047875"/>
            <a:ext cx="2424113" cy="1187450"/>
          </a:xfrm>
          <a:prstGeom prst="rect">
            <a:avLst/>
          </a:prstGeom>
          <a:noFill/>
          <a:ln w="9525">
            <a:noFill/>
            <a:miter lim="800000"/>
            <a:headEnd/>
            <a:tailEnd/>
          </a:ln>
        </p:spPr>
      </p:pic>
      <p:pic>
        <p:nvPicPr>
          <p:cNvPr id="65539" name="Picture 4"/>
          <p:cNvPicPr>
            <a:picLocks noChangeAspect="1" noChangeArrowheads="1"/>
          </p:cNvPicPr>
          <p:nvPr/>
        </p:nvPicPr>
        <p:blipFill>
          <a:blip r:embed="rId5"/>
          <a:srcRect/>
          <a:stretch>
            <a:fillRect/>
          </a:stretch>
        </p:blipFill>
        <p:spPr bwMode="auto">
          <a:xfrm>
            <a:off x="1173163" y="3462338"/>
            <a:ext cx="2286000" cy="506412"/>
          </a:xfrm>
          <a:prstGeom prst="rect">
            <a:avLst/>
          </a:prstGeom>
          <a:noFill/>
          <a:ln w="9525">
            <a:noFill/>
            <a:miter lim="800000"/>
            <a:headEnd/>
            <a:tailEnd/>
          </a:ln>
        </p:spPr>
      </p:pic>
      <p:grpSp>
        <p:nvGrpSpPr>
          <p:cNvPr id="65540" name="Group 5"/>
          <p:cNvGrpSpPr>
            <a:grpSpLocks/>
          </p:cNvGrpSpPr>
          <p:nvPr/>
        </p:nvGrpSpPr>
        <p:grpSpPr bwMode="auto">
          <a:xfrm>
            <a:off x="423863" y="3046413"/>
            <a:ext cx="3217862" cy="1184275"/>
            <a:chOff x="68" y="1661"/>
            <a:chExt cx="1754" cy="646"/>
          </a:xfrm>
        </p:grpSpPr>
        <p:sp>
          <p:nvSpPr>
            <p:cNvPr id="65543" name="Rectangle 6"/>
            <p:cNvSpPr>
              <a:spLocks noChangeArrowheads="1"/>
            </p:cNvSpPr>
            <p:nvPr/>
          </p:nvSpPr>
          <p:spPr bwMode="auto">
            <a:xfrm>
              <a:off x="68" y="1661"/>
              <a:ext cx="1321" cy="646"/>
            </a:xfrm>
            <a:prstGeom prst="rect">
              <a:avLst/>
            </a:prstGeom>
            <a:noFill/>
            <a:ln w="9525">
              <a:noFill/>
              <a:miter lim="800000"/>
              <a:headEnd/>
              <a:tailEnd/>
            </a:ln>
          </p:spPr>
          <p:txBody>
            <a:bodyPr wrap="none" anchor="ctr"/>
            <a:lstStyle/>
            <a:p>
              <a:pPr eaLnBrk="0" hangingPunct="0"/>
              <a:endParaRPr lang="pt-BR" altLang="pt-BR">
                <a:solidFill>
                  <a:schemeClr val="tx1"/>
                </a:solidFill>
                <a:latin typeface="Calibri" pitchFamily="34" charset="0"/>
              </a:endParaRPr>
            </a:p>
          </p:txBody>
        </p:sp>
        <p:sp>
          <p:nvSpPr>
            <p:cNvPr id="4105" name="Rectangle 7"/>
            <p:cNvSpPr>
              <a:spLocks noChangeArrowheads="1"/>
            </p:cNvSpPr>
            <p:nvPr/>
          </p:nvSpPr>
          <p:spPr bwMode="auto">
            <a:xfrm>
              <a:off x="373" y="1661"/>
              <a:ext cx="1449" cy="229"/>
            </a:xfrm>
            <a:prstGeom prst="rect">
              <a:avLst/>
            </a:prstGeom>
            <a:noFill/>
            <a:ln>
              <a:noFill/>
            </a:ln>
            <a:effectLst/>
            <a:extLst/>
          </p:spPr>
          <p:txBody>
            <a:bodyPr lIns="0" tIns="0" rIns="0" bIns="0"/>
            <a:lstStyle>
              <a:lvl1pPr defTabSz="449263">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1pPr>
              <a:lvl2pPr marL="742950" indent="-285750" defTabSz="449263">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2pPr>
              <a:lvl3pPr marL="1143000" indent="-228600" defTabSz="449263">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3pPr>
              <a:lvl4pPr marL="1600200" indent="-228600" defTabSz="449263">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4pPr>
              <a:lvl5pPr marL="2057400" indent="-228600" defTabSz="449263">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Lst>
                <a:defRPr>
                  <a:solidFill>
                    <a:schemeClr val="tx1"/>
                  </a:solidFill>
                  <a:latin typeface="Calibri" panose="020F0502020204030204" pitchFamily="34" charset="0"/>
                  <a:cs typeface="Arial" panose="020B0604020202020204" pitchFamily="34" charset="0"/>
                </a:defRPr>
              </a:lvl9pPr>
            </a:lstStyle>
            <a:p>
              <a:pPr hangingPunct="0">
                <a:buClr>
                  <a:srgbClr val="000000"/>
                </a:buClr>
                <a:buSzPct val="100000"/>
                <a:buFont typeface="Times New Roman" panose="02020603050405020304" pitchFamily="18" charset="0"/>
                <a:buNone/>
                <a:defRPr/>
              </a:pPr>
              <a:r>
                <a:rPr lang="pt-BR" altLang="pt-BR" sz="2773" b="1">
                  <a:solidFill>
                    <a:srgbClr val="002774"/>
                  </a:solidFill>
                  <a:latin typeface="Arial Black" panose="020B0A04020102020204" pitchFamily="34" charset="0"/>
                </a:rPr>
                <a:t>Cadastro NIS </a:t>
              </a:r>
            </a:p>
          </p:txBody>
        </p:sp>
      </p:grpSp>
      <p:sp>
        <p:nvSpPr>
          <p:cNvPr id="65541" name="AutoShape 8"/>
          <p:cNvSpPr>
            <a:spLocks noChangeArrowheads="1"/>
          </p:cNvSpPr>
          <p:nvPr/>
        </p:nvSpPr>
        <p:spPr bwMode="auto">
          <a:xfrm>
            <a:off x="4167188" y="3213100"/>
            <a:ext cx="1663700" cy="998538"/>
          </a:xfrm>
          <a:prstGeom prst="rightArrow">
            <a:avLst>
              <a:gd name="adj1" fmla="val 22815"/>
              <a:gd name="adj2" fmla="val 89478"/>
            </a:avLst>
          </a:prstGeom>
          <a:solidFill>
            <a:srgbClr val="00CC99"/>
          </a:solidFill>
          <a:ln w="9360">
            <a:solidFill>
              <a:srgbClr val="000000"/>
            </a:solidFill>
            <a:miter lim="800000"/>
            <a:headEnd/>
            <a:tailEnd/>
          </a:ln>
        </p:spPr>
        <p:txBody>
          <a:bodyPr wrap="none" anchor="ctr"/>
          <a:lstStyle/>
          <a:p>
            <a:pPr eaLnBrk="0" hangingPunct="0"/>
            <a:endParaRPr lang="pt-BR" altLang="pt-BR">
              <a:solidFill>
                <a:schemeClr val="tx1"/>
              </a:solidFill>
              <a:latin typeface="Calibri" pitchFamily="34" charset="0"/>
            </a:endParaRPr>
          </a:p>
        </p:txBody>
      </p:sp>
      <p:sp>
        <p:nvSpPr>
          <p:cNvPr id="4103" name="Rectangle 9"/>
          <p:cNvSpPr>
            <a:spLocks noChangeArrowheads="1"/>
          </p:cNvSpPr>
          <p:nvPr/>
        </p:nvSpPr>
        <p:spPr bwMode="auto">
          <a:xfrm>
            <a:off x="1090613" y="5114925"/>
            <a:ext cx="9150350" cy="950913"/>
          </a:xfrm>
          <a:prstGeom prst="rect">
            <a:avLst/>
          </a:prstGeom>
          <a:noFill/>
          <a:ln>
            <a:noFill/>
          </a:ln>
          <a:effectLst/>
          <a:extLst/>
        </p:spPr>
        <p:txBody>
          <a:bodyPr/>
          <a:lstStyle>
            <a:lvl1pPr defTabSz="449263">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Calibri" panose="020F0502020204030204" pitchFamily="34" charset="0"/>
                <a:cs typeface="Arial" panose="020B0604020202020204" pitchFamily="34" charset="0"/>
              </a:defRPr>
            </a:lvl9pPr>
          </a:lstStyle>
          <a:p>
            <a:pPr algn="ctr" hangingPunct="0">
              <a:buClr>
                <a:srgbClr val="000000"/>
              </a:buClr>
              <a:buSzPct val="100000"/>
              <a:buFont typeface="Times New Roman" panose="02020603050405020304" pitchFamily="18" charset="0"/>
              <a:buNone/>
              <a:defRPr/>
            </a:pPr>
            <a:r>
              <a:rPr lang="pt-BR" altLang="pt-BR" sz="2311" b="1">
                <a:solidFill>
                  <a:srgbClr val="336699"/>
                </a:solidFill>
                <a:latin typeface="Trebuchet MS" panose="020B0603020202020204" pitchFamily="34" charset="0"/>
              </a:rPr>
              <a:t>Os dados atualizados são </a:t>
            </a:r>
          </a:p>
          <a:p>
            <a:pPr algn="ctr" hangingPunct="0">
              <a:buClr>
                <a:srgbClr val="000000"/>
              </a:buClr>
              <a:buSzPct val="100000"/>
              <a:buFont typeface="Times New Roman" panose="02020603050405020304" pitchFamily="18" charset="0"/>
              <a:buNone/>
              <a:defRPr/>
            </a:pPr>
            <a:r>
              <a:rPr lang="pt-BR" altLang="pt-BR" sz="2311" b="1">
                <a:solidFill>
                  <a:srgbClr val="336699"/>
                </a:solidFill>
                <a:latin typeface="Trebuchet MS" panose="020B0603020202020204" pitchFamily="34" charset="0"/>
              </a:rPr>
              <a:t>encaminhados diariamente ao CNIS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25525" y="1152525"/>
            <a:ext cx="9112250" cy="561975"/>
          </a:xfrm>
        </p:spPr>
        <p:txBody>
          <a:bodyPr>
            <a:normAutofit fontScale="90000"/>
          </a:bodyPr>
          <a:lstStyle/>
          <a:p>
            <a:pPr algn="ctr" eaLnBrk="1" hangingPunct="1">
              <a:defRPr/>
            </a:pPr>
            <a:r>
              <a:rPr lang="pt-BR" altLang="pt-BR" sz="3697" b="1" dirty="0">
                <a:solidFill>
                  <a:schemeClr val="tx1"/>
                </a:solidFill>
                <a:latin typeface="Calibri Light" panose="020F0302020204030204" pitchFamily="34" charset="0"/>
              </a:rPr>
              <a:t>Como Consultar e Qualificar o NIS </a:t>
            </a:r>
            <a:r>
              <a:rPr lang="pt-BR" altLang="pt-BR" sz="3697" b="1" dirty="0" smtClean="0">
                <a:solidFill>
                  <a:schemeClr val="tx1"/>
                </a:solidFill>
                <a:latin typeface="Calibri Light" panose="020F0302020204030204" pitchFamily="34" charset="0"/>
              </a:rPr>
              <a:t> na Caixa?</a:t>
            </a:r>
            <a:endParaRPr lang="pt-BR" altLang="pt-BR" sz="3697" b="1" dirty="0">
              <a:solidFill>
                <a:schemeClr val="tx1"/>
              </a:solidFill>
              <a:latin typeface="Calibri Light" panose="020F0302020204030204" pitchFamily="34" charset="0"/>
            </a:endParaRPr>
          </a:p>
        </p:txBody>
      </p:sp>
      <p:pic>
        <p:nvPicPr>
          <p:cNvPr id="67586" name="Picture 5"/>
          <p:cNvPicPr>
            <a:picLocks noChangeAspect="1" noChangeArrowheads="1"/>
          </p:cNvPicPr>
          <p:nvPr/>
        </p:nvPicPr>
        <p:blipFill>
          <a:blip r:embed="rId3"/>
          <a:srcRect/>
          <a:stretch>
            <a:fillRect/>
          </a:stretch>
        </p:blipFill>
        <p:spPr bwMode="auto">
          <a:xfrm>
            <a:off x="828675" y="3169518"/>
            <a:ext cx="9529763" cy="3741737"/>
          </a:xfrm>
          <a:prstGeom prst="rect">
            <a:avLst/>
          </a:prstGeom>
          <a:noFill/>
          <a:ln w="9525">
            <a:noFill/>
            <a:miter lim="800000"/>
            <a:headEnd/>
            <a:tailEnd/>
          </a:ln>
        </p:spPr>
      </p:pic>
      <p:sp>
        <p:nvSpPr>
          <p:cNvPr id="4" name="Título 1"/>
          <p:cNvSpPr txBox="1">
            <a:spLocks/>
          </p:cNvSpPr>
          <p:nvPr/>
        </p:nvSpPr>
        <p:spPr bwMode="auto">
          <a:xfrm>
            <a:off x="1177925" y="1887463"/>
            <a:ext cx="9112250" cy="561975"/>
          </a:xfrm>
          <a:prstGeom prst="rect">
            <a:avLst/>
          </a:prstGeom>
          <a:noFill/>
          <a:ln w="9525">
            <a:noFill/>
            <a:miter lim="800000"/>
            <a:headEnd/>
            <a:tailEnd/>
          </a:ln>
        </p:spPr>
        <p:txBody>
          <a:bodyPr vert="horz" wrap="square" lIns="0" tIns="0" rIns="0" bIns="0" numCol="1" anchor="ctr" anchorCtr="0" compatLnSpc="1">
            <a:prstTxWarp prst="textNoShape">
              <a:avLst/>
            </a:prstTxWarp>
            <a:normAutofit fontScale="97500"/>
          </a:bodyPr>
          <a:lstStyle>
            <a:lvl1pPr algn="l" defTabSz="449263" rtl="0" eaLnBrk="0" fontAlgn="base" hangingPunct="0">
              <a:lnSpc>
                <a:spcPct val="102000"/>
              </a:lnSpc>
              <a:spcBef>
                <a:spcPct val="0"/>
              </a:spcBef>
              <a:spcAft>
                <a:spcPct val="0"/>
              </a:spcAft>
              <a:buClr>
                <a:srgbClr val="000000"/>
              </a:buClr>
              <a:buSzPct val="100000"/>
              <a:buFont typeface="Times New Roman" pitchFamily="18" charset="0"/>
              <a:defRPr sz="3900" kern="1200">
                <a:solidFill>
                  <a:srgbClr val="262626"/>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itchFamily="18" charset="0"/>
              <a:defRPr sz="3900">
                <a:solidFill>
                  <a:srgbClr val="262626"/>
                </a:solidFill>
                <a:latin typeface="Calibri" panose="020F0502020204030204" pitchFamily="34" charset="0"/>
                <a:ea typeface="Microsoft YaHei" panose="020B0503020204020204" pitchFamily="34" charset="-122"/>
              </a:defRPr>
            </a:lvl5pPr>
            <a:lvl6pPr marL="25146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6pPr>
            <a:lvl7pPr marL="29718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7pPr>
            <a:lvl8pPr marL="34290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8pPr>
            <a:lvl9pPr marL="38862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sz="3900">
                <a:solidFill>
                  <a:srgbClr val="262626"/>
                </a:solidFill>
                <a:latin typeface="Calibri" panose="020F0502020204030204" pitchFamily="34" charset="0"/>
                <a:ea typeface="Microsoft YaHei" panose="020B0503020204020204" pitchFamily="34" charset="-122"/>
              </a:defRPr>
            </a:lvl9pPr>
          </a:lstStyle>
          <a:p>
            <a:pPr algn="ctr" eaLnBrk="1" hangingPunct="1">
              <a:defRPr/>
            </a:pPr>
            <a:r>
              <a:rPr lang="pt-BR" altLang="pt-BR" sz="3697" b="1" dirty="0" smtClean="0">
                <a:solidFill>
                  <a:srgbClr val="FF0000"/>
                </a:solidFill>
                <a:latin typeface="Calibri Light" panose="020F0302020204030204" pitchFamily="34" charset="0"/>
              </a:rPr>
              <a:t>Cadastro NIS Empresa</a:t>
            </a:r>
            <a:endParaRPr lang="pt-BR" altLang="pt-BR" sz="3697" b="1" dirty="0">
              <a:solidFill>
                <a:srgbClr val="FF0000"/>
              </a:solidFill>
              <a:latin typeface="Calibri Light" panose="020F0302020204030204" pitchFamily="34" charset="0"/>
            </a:endParaRPr>
          </a:p>
        </p:txBody>
      </p:sp>
    </p:spTree>
    <p:extLst>
      <p:ext uri="{BB962C8B-B14F-4D97-AF65-F5344CB8AC3E}">
        <p14:creationId xmlns:p14="http://schemas.microsoft.com/office/powerpoint/2010/main" val="2740737738"/>
      </p:ext>
    </p:extLst>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025525" y="4054475"/>
            <a:ext cx="9112250" cy="1081088"/>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endParaRPr lang="pt-BR" sz="2773" dirty="0">
              <a:solidFill>
                <a:srgbClr val="9B9003">
                  <a:lumMod val="75000"/>
                </a:srgbClr>
              </a:solidFill>
              <a:ea typeface="+mn-ea"/>
              <a:cs typeface="+mn-cs"/>
            </a:endParaRPr>
          </a:p>
        </p:txBody>
      </p:sp>
      <p:sp>
        <p:nvSpPr>
          <p:cNvPr id="6147" name="Título 1"/>
          <p:cNvSpPr txBox="1">
            <a:spLocks/>
          </p:cNvSpPr>
          <p:nvPr/>
        </p:nvSpPr>
        <p:spPr bwMode="auto">
          <a:xfrm>
            <a:off x="1620838" y="804863"/>
            <a:ext cx="7923212" cy="2759075"/>
          </a:xfrm>
          <a:prstGeom prst="rect">
            <a:avLst/>
          </a:prstGeom>
          <a:noFill/>
          <a:ln>
            <a:noFill/>
          </a:ln>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defRPr/>
            </a:pPr>
            <a:r>
              <a:rPr lang="pt-BR" altLang="pt-BR" sz="5199" b="1" i="1">
                <a:solidFill>
                  <a:srgbClr val="293E07"/>
                </a:solidFill>
                <a:latin typeface="Calibri Light" panose="020F0302020204030204" pitchFamily="34" charset="0"/>
                <a:cs typeface="+mn-cs"/>
              </a:rPr>
              <a:t>Cadastro NIS</a:t>
            </a:r>
          </a:p>
          <a:p>
            <a:pPr algn="ctr">
              <a:spcBef>
                <a:spcPct val="0"/>
              </a:spcBef>
              <a:buFontTx/>
              <a:buNone/>
              <a:defRPr/>
            </a:pPr>
            <a:r>
              <a:rPr lang="pt-BR" altLang="pt-BR" sz="5199" b="1" i="1">
                <a:solidFill>
                  <a:srgbClr val="293E07"/>
                </a:solidFill>
                <a:latin typeface="Calibri Light" panose="020F0302020204030204" pitchFamily="34" charset="0"/>
                <a:cs typeface="+mn-cs"/>
              </a:rPr>
              <a:t>Online – Conectividade Social</a:t>
            </a:r>
          </a:p>
        </p:txBody>
      </p:sp>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a:stretch>
            <a:fillRect/>
          </a:stretch>
        </p:blipFill>
        <p:spPr bwMode="auto">
          <a:xfrm>
            <a:off x="300038" y="966788"/>
            <a:ext cx="10563225" cy="2913062"/>
          </a:xfrm>
          <a:prstGeom prst="rect">
            <a:avLst/>
          </a:prstGeom>
          <a:noFill/>
          <a:ln w="9525">
            <a:noFill/>
            <a:miter lim="800000"/>
            <a:headEnd/>
            <a:tailEnd/>
          </a:ln>
        </p:spPr>
      </p:pic>
      <p:pic>
        <p:nvPicPr>
          <p:cNvPr id="188419" name="Picture 3"/>
          <p:cNvPicPr>
            <a:picLocks noChangeAspect="1" noChangeArrowheads="1"/>
          </p:cNvPicPr>
          <p:nvPr/>
        </p:nvPicPr>
        <p:blipFill>
          <a:blip r:embed="rId4"/>
          <a:srcRect/>
          <a:stretch>
            <a:fillRect/>
          </a:stretch>
        </p:blipFill>
        <p:spPr bwMode="auto">
          <a:xfrm>
            <a:off x="300038" y="3879850"/>
            <a:ext cx="10563225" cy="3905250"/>
          </a:xfrm>
          <a:prstGeom prst="rect">
            <a:avLst/>
          </a:prstGeom>
          <a:noFill/>
          <a:ln w="9525">
            <a:noFill/>
            <a:miter lim="800000"/>
            <a:headEnd/>
            <a:tailEnd/>
          </a:ln>
        </p:spPr>
      </p:pic>
      <p:sp>
        <p:nvSpPr>
          <p:cNvPr id="70659" name="Line 4"/>
          <p:cNvSpPr>
            <a:spLocks noChangeShapeType="1"/>
          </p:cNvSpPr>
          <p:nvPr/>
        </p:nvSpPr>
        <p:spPr bwMode="auto">
          <a:xfrm>
            <a:off x="908050" y="2159000"/>
            <a:ext cx="1309688" cy="22225"/>
          </a:xfrm>
          <a:prstGeom prst="line">
            <a:avLst/>
          </a:prstGeom>
          <a:noFill/>
          <a:ln w="57150">
            <a:solidFill>
              <a:schemeClr val="accent1"/>
            </a:solidFill>
            <a:round/>
            <a:headEnd/>
            <a:tailEnd/>
          </a:ln>
          <a:effectLst>
            <a:prstShdw prst="shdw13" dist="53882" dir="13500000">
              <a:schemeClr val="bg2">
                <a:alpha val="50000"/>
              </a:schemeClr>
            </a:prstShdw>
          </a:effectLst>
        </p:spPr>
        <p:txBody>
          <a:bodyPr/>
          <a:lstStyle/>
          <a:p>
            <a:endParaRPr lang="pt-BR"/>
          </a:p>
        </p:txBody>
      </p:sp>
      <p:sp>
        <p:nvSpPr>
          <p:cNvPr id="70660" name="Line 5"/>
          <p:cNvSpPr>
            <a:spLocks noChangeShapeType="1"/>
          </p:cNvSpPr>
          <p:nvPr/>
        </p:nvSpPr>
        <p:spPr bwMode="auto">
          <a:xfrm>
            <a:off x="4305300" y="2155825"/>
            <a:ext cx="1309688" cy="20638"/>
          </a:xfrm>
          <a:prstGeom prst="line">
            <a:avLst/>
          </a:prstGeom>
          <a:noFill/>
          <a:ln w="57150">
            <a:solidFill>
              <a:schemeClr val="accent1"/>
            </a:solidFill>
            <a:round/>
            <a:headEnd/>
            <a:tailEnd/>
          </a:ln>
          <a:effectLst>
            <a:prstShdw prst="shdw13" dist="53882" dir="13500000">
              <a:schemeClr val="bg2">
                <a:alpha val="50000"/>
              </a:schemeClr>
            </a:prstShdw>
          </a:effectLst>
        </p:spPr>
        <p:txBody>
          <a:bodyPr/>
          <a:lstStyle/>
          <a:p>
            <a:endParaRPr lang="pt-BR"/>
          </a:p>
        </p:txBody>
      </p:sp>
      <p:sp>
        <p:nvSpPr>
          <p:cNvPr id="70661" name="Line 6"/>
          <p:cNvSpPr>
            <a:spLocks noChangeShapeType="1"/>
          </p:cNvSpPr>
          <p:nvPr/>
        </p:nvSpPr>
        <p:spPr bwMode="auto">
          <a:xfrm>
            <a:off x="7862888" y="2165350"/>
            <a:ext cx="1309687" cy="22225"/>
          </a:xfrm>
          <a:prstGeom prst="line">
            <a:avLst/>
          </a:prstGeom>
          <a:noFill/>
          <a:ln w="57150">
            <a:solidFill>
              <a:schemeClr val="accent1"/>
            </a:solidFill>
            <a:round/>
            <a:headEnd/>
            <a:tailEnd/>
          </a:ln>
          <a:effectLst>
            <a:prstShdw prst="shdw13" dist="53882" dir="13500000">
              <a:schemeClr val="bg2">
                <a:alpha val="50000"/>
              </a:schemeClr>
            </a:prstShdw>
          </a:effectLst>
        </p:spPr>
        <p:txBody>
          <a:bodyPr/>
          <a:lstStyle/>
          <a:p>
            <a:endParaRPr lang="pt-BR"/>
          </a:p>
        </p:txBody>
      </p:sp>
      <p:sp>
        <p:nvSpPr>
          <p:cNvPr id="70662" name="Line 7"/>
          <p:cNvSpPr>
            <a:spLocks noChangeShapeType="1"/>
          </p:cNvSpPr>
          <p:nvPr/>
        </p:nvSpPr>
        <p:spPr bwMode="auto">
          <a:xfrm>
            <a:off x="6186488" y="2155825"/>
            <a:ext cx="1309687" cy="20638"/>
          </a:xfrm>
          <a:prstGeom prst="line">
            <a:avLst/>
          </a:prstGeom>
          <a:noFill/>
          <a:ln w="57150">
            <a:solidFill>
              <a:schemeClr val="accent1"/>
            </a:solidFill>
            <a:round/>
            <a:headEnd/>
            <a:tailEnd/>
          </a:ln>
          <a:effectLst>
            <a:prstShdw prst="shdw13" dist="53882" dir="13500000">
              <a:schemeClr val="bg2">
                <a:alpha val="50000"/>
              </a:schemeClr>
            </a:prstShdw>
          </a:effectLst>
        </p:spPr>
        <p:txBody>
          <a:bodyPr/>
          <a:lstStyle/>
          <a:p>
            <a:endParaRPr lang="pt-B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8419"/>
                                        </p:tgtEl>
                                        <p:attrNameLst>
                                          <p:attrName>style.visibility</p:attrName>
                                        </p:attrNameLst>
                                      </p:cBhvr>
                                      <p:to>
                                        <p:strVal val="visible"/>
                                      </p:to>
                                    </p:set>
                                    <p:animEffect transition="in" filter="blinds(horizontal)">
                                      <p:cBhvr>
                                        <p:cTn id="7" dur="500"/>
                                        <p:tgtEl>
                                          <p:spTgt spid="188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025525" y="4054475"/>
            <a:ext cx="9112250" cy="1081088"/>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endParaRPr lang="pt-BR" sz="2773" dirty="0">
              <a:solidFill>
                <a:srgbClr val="9B9003">
                  <a:lumMod val="75000"/>
                </a:srgbClr>
              </a:solidFill>
              <a:ea typeface="+mn-ea"/>
              <a:cs typeface="+mn-cs"/>
            </a:endParaRPr>
          </a:p>
        </p:txBody>
      </p:sp>
      <p:sp>
        <p:nvSpPr>
          <p:cNvPr id="8195" name="Título 1"/>
          <p:cNvSpPr txBox="1">
            <a:spLocks/>
          </p:cNvSpPr>
          <p:nvPr/>
        </p:nvSpPr>
        <p:spPr bwMode="auto">
          <a:xfrm>
            <a:off x="1812925" y="1157288"/>
            <a:ext cx="7923213" cy="2759075"/>
          </a:xfrm>
          <a:prstGeom prst="rect">
            <a:avLst/>
          </a:prstGeom>
          <a:noFill/>
          <a:ln>
            <a:noFill/>
          </a:ln>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defRPr/>
            </a:pPr>
            <a:r>
              <a:rPr lang="pt-BR" altLang="pt-BR" sz="5199" b="1" i="1">
                <a:solidFill>
                  <a:srgbClr val="293E07"/>
                </a:solidFill>
                <a:latin typeface="Calibri Light" panose="020F0302020204030204" pitchFamily="34" charset="0"/>
                <a:cs typeface="+mn-cs"/>
              </a:rPr>
              <a:t>Cadastro NIS</a:t>
            </a:r>
          </a:p>
          <a:p>
            <a:pPr algn="ctr">
              <a:spcBef>
                <a:spcPct val="0"/>
              </a:spcBef>
              <a:buFontTx/>
              <a:buNone/>
              <a:defRPr/>
            </a:pPr>
            <a:r>
              <a:rPr lang="pt-BR" altLang="pt-BR" sz="5199" b="1" i="1">
                <a:solidFill>
                  <a:srgbClr val="293E07"/>
                </a:solidFill>
                <a:latin typeface="Calibri Light" panose="020F0302020204030204" pitchFamily="34" charset="0"/>
                <a:cs typeface="+mn-cs"/>
              </a:rPr>
              <a:t>em Lote</a:t>
            </a:r>
          </a:p>
        </p:txBody>
      </p:sp>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idx="4294967295"/>
          </p:nvPr>
        </p:nvSpPr>
        <p:spPr>
          <a:xfrm>
            <a:off x="1025525" y="577850"/>
            <a:ext cx="9112250" cy="1531938"/>
          </a:xfrm>
        </p:spPr>
        <p:txBody>
          <a:bodyPr/>
          <a:lstStyle/>
          <a:p>
            <a:pPr>
              <a:defRPr/>
            </a:pPr>
            <a:r>
              <a:rPr lang="pt-BR" altLang="pt-BR" sz="3235">
                <a:solidFill>
                  <a:srgbClr val="293E07"/>
                </a:solidFill>
              </a:rPr>
              <a:t>Cadastro NIS em Lote - Envio do arquivo</a:t>
            </a:r>
          </a:p>
        </p:txBody>
      </p:sp>
      <p:sp>
        <p:nvSpPr>
          <p:cNvPr id="3" name="Espaço Reservado para Conteúdo 2"/>
          <p:cNvSpPr>
            <a:spLocks noGrp="1"/>
          </p:cNvSpPr>
          <p:nvPr>
            <p:ph idx="4294967295"/>
          </p:nvPr>
        </p:nvSpPr>
        <p:spPr>
          <a:xfrm>
            <a:off x="1025525" y="5584825"/>
            <a:ext cx="9112250" cy="2168525"/>
          </a:xfrm>
        </p:spPr>
        <p:txBody>
          <a:bodyPr/>
          <a:lstStyle/>
          <a:p>
            <a:pPr marL="0" indent="0">
              <a:defRPr/>
            </a:pPr>
            <a:endParaRPr lang="pt-BR" dirty="0" smtClean="0"/>
          </a:p>
          <a:p>
            <a:pPr>
              <a:defRPr/>
            </a:pPr>
            <a:r>
              <a:rPr lang="pt-BR" dirty="0" smtClean="0">
                <a:solidFill>
                  <a:schemeClr val="accent1">
                    <a:lumMod val="75000"/>
                  </a:schemeClr>
                </a:solidFill>
              </a:rPr>
              <a:t>Passo a passo para envio do arquivo no site da CAIXA:</a:t>
            </a:r>
          </a:p>
          <a:p>
            <a:pPr marL="0" indent="0">
              <a:defRPr/>
            </a:pPr>
            <a:r>
              <a:rPr lang="pt-BR" dirty="0" smtClean="0">
                <a:hlinkClick r:id="rId3"/>
              </a:rPr>
              <a:t>www.caixa.gov.br</a:t>
            </a:r>
            <a:r>
              <a:rPr lang="pt-BR" dirty="0" smtClean="0"/>
              <a:t> </a:t>
            </a:r>
            <a:r>
              <a:rPr lang="pt-BR" dirty="0" smtClean="0">
                <a:solidFill>
                  <a:schemeClr val="accent1">
                    <a:lumMod val="75000"/>
                  </a:schemeClr>
                </a:solidFill>
              </a:rPr>
              <a:t>– Downloads – Cadastro NIS – Enviar Arquivo CNS</a:t>
            </a:r>
            <a:endParaRPr lang="pt-BR" dirty="0">
              <a:solidFill>
                <a:schemeClr val="accent1">
                  <a:lumMod val="75000"/>
                </a:schemeClr>
              </a:solidFill>
            </a:endParaRPr>
          </a:p>
        </p:txBody>
      </p:sp>
      <p:graphicFrame>
        <p:nvGraphicFramePr>
          <p:cNvPr id="5" name="Diagrama 4"/>
          <p:cNvGraphicFramePr/>
          <p:nvPr/>
        </p:nvGraphicFramePr>
        <p:xfrm>
          <a:off x="1330169" y="1799990"/>
          <a:ext cx="8012704" cy="3822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611188" y="1404938"/>
            <a:ext cx="9940925" cy="5665787"/>
          </a:xfrm>
          <a:prstGeom prst="rect">
            <a:avLst/>
          </a:prstGeom>
          <a:ln>
            <a:noFill/>
          </a:ln>
          <a:effectLst>
            <a:outerShdw blurRad="190500" algn="tl" rotWithShape="0">
              <a:srgbClr val="000000">
                <a:alpha val="70000"/>
              </a:srgbClr>
            </a:outerShdw>
          </a:effectLst>
          <a:extLst/>
        </p:spPr>
      </p:pic>
      <p:sp>
        <p:nvSpPr>
          <p:cNvPr id="2" name="Retângulo 1"/>
          <p:cNvSpPr/>
          <p:nvPr/>
        </p:nvSpPr>
        <p:spPr>
          <a:xfrm>
            <a:off x="3481388" y="3817938"/>
            <a:ext cx="1392237" cy="215900"/>
          </a:xfrm>
          <a:prstGeom prst="rect">
            <a:avLst/>
          </a:prstGeom>
          <a:noFill/>
          <a:ln w="57150">
            <a:solidFill>
              <a:schemeClr val="accent4"/>
            </a:solidFill>
          </a:ln>
        </p:spPr>
        <p:style>
          <a:lnRef idx="2">
            <a:schemeClr val="accent2"/>
          </a:lnRef>
          <a:fillRef idx="1">
            <a:schemeClr val="lt1"/>
          </a:fillRef>
          <a:effectRef idx="0">
            <a:schemeClr val="accent2"/>
          </a:effectRef>
          <a:fontRef idx="minor">
            <a:schemeClr val="dk1"/>
          </a:fontRef>
        </p:style>
        <p:txBody>
          <a:bodyPr anchor="ctr"/>
          <a:lstStyle/>
          <a:p>
            <a:pPr algn="ctr" eaLnBrk="0" hangingPunct="0">
              <a:defRPr/>
            </a:pPr>
            <a:endParaRPr lang="pt-BR">
              <a:solidFill>
                <a:srgbClr val="262626"/>
              </a:solidFill>
            </a:endParaRPr>
          </a:p>
        </p:txBody>
      </p:sp>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p:cNvSpPr>
            <a:spLocks noGrp="1"/>
          </p:cNvSpPr>
          <p:nvPr>
            <p:ph type="title" idx="4294967295"/>
          </p:nvPr>
        </p:nvSpPr>
        <p:spPr>
          <a:xfrm>
            <a:off x="1025525" y="577850"/>
            <a:ext cx="9112250" cy="1531938"/>
          </a:xfrm>
        </p:spPr>
        <p:txBody>
          <a:bodyPr/>
          <a:lstStyle/>
          <a:p>
            <a:pPr>
              <a:defRPr/>
            </a:pPr>
            <a:r>
              <a:rPr lang="pt-BR" dirty="0" smtClean="0">
                <a:solidFill>
                  <a:schemeClr val="accent1">
                    <a:lumMod val="75000"/>
                  </a:schemeClr>
                </a:solidFill>
              </a:rPr>
              <a:t>Retorno do Arquivo</a:t>
            </a:r>
          </a:p>
        </p:txBody>
      </p:sp>
      <p:sp>
        <p:nvSpPr>
          <p:cNvPr id="3" name="Espaço Reservado para Conteúdo 2"/>
          <p:cNvSpPr>
            <a:spLocks noGrp="1"/>
          </p:cNvSpPr>
          <p:nvPr>
            <p:ph idx="4294967295"/>
          </p:nvPr>
        </p:nvSpPr>
        <p:spPr>
          <a:xfrm>
            <a:off x="1025525" y="4999038"/>
            <a:ext cx="9112250" cy="2170112"/>
          </a:xfrm>
        </p:spPr>
        <p:txBody>
          <a:bodyPr/>
          <a:lstStyle/>
          <a:p>
            <a:pPr marL="0" indent="0">
              <a:defRPr/>
            </a:pPr>
            <a:endParaRPr lang="pt-BR" dirty="0" smtClean="0"/>
          </a:p>
          <a:p>
            <a:pPr>
              <a:defRPr/>
            </a:pPr>
            <a:r>
              <a:rPr lang="pt-BR" dirty="0" smtClean="0">
                <a:solidFill>
                  <a:schemeClr val="accent1">
                    <a:lumMod val="75000"/>
                  </a:schemeClr>
                </a:solidFill>
              </a:rPr>
              <a:t>Passo a passo para envio e recepção do arquivo no site da CAIXA:</a:t>
            </a:r>
          </a:p>
          <a:p>
            <a:pPr marL="0" indent="0">
              <a:defRPr/>
            </a:pPr>
            <a:r>
              <a:rPr lang="pt-BR" dirty="0" smtClean="0">
                <a:hlinkClick r:id="rId3"/>
              </a:rPr>
              <a:t>www.caixa.gov.br</a:t>
            </a:r>
            <a:r>
              <a:rPr lang="pt-BR" dirty="0" smtClean="0"/>
              <a:t> </a:t>
            </a:r>
            <a:r>
              <a:rPr lang="pt-BR" dirty="0" smtClean="0">
                <a:solidFill>
                  <a:schemeClr val="accent1">
                    <a:lumMod val="75000"/>
                  </a:schemeClr>
                </a:solidFill>
              </a:rPr>
              <a:t>– Downloads – Cadastro NIS – Enviar Arquivo CNS</a:t>
            </a:r>
            <a:endParaRPr lang="pt-BR" dirty="0">
              <a:solidFill>
                <a:schemeClr val="accent1">
                  <a:lumMod val="75000"/>
                </a:schemeClr>
              </a:solidFill>
            </a:endParaRPr>
          </a:p>
        </p:txBody>
      </p:sp>
      <p:graphicFrame>
        <p:nvGraphicFramePr>
          <p:cNvPr id="5" name="Diagrama 4"/>
          <p:cNvGraphicFramePr/>
          <p:nvPr/>
        </p:nvGraphicFramePr>
        <p:xfrm>
          <a:off x="1367899" y="2705499"/>
          <a:ext cx="8012704" cy="2501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Espaço Reservado para Conteúdo 2"/>
          <p:cNvSpPr txBox="1">
            <a:spLocks/>
          </p:cNvSpPr>
          <p:nvPr/>
        </p:nvSpPr>
        <p:spPr bwMode="auto">
          <a:xfrm>
            <a:off x="1025525" y="1452563"/>
            <a:ext cx="9112250" cy="2170112"/>
          </a:xfrm>
          <a:prstGeom prst="rect">
            <a:avLst/>
          </a:prstGeom>
          <a:noFill/>
          <a:ln>
            <a:noFill/>
          </a:ln>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endParaRPr lang="pt-BR" sz="2426" dirty="0">
              <a:solidFill>
                <a:srgbClr val="262626"/>
              </a:solidFill>
            </a:endParaRPr>
          </a:p>
          <a:p>
            <a:pPr>
              <a:defRPr/>
            </a:pPr>
            <a:r>
              <a:rPr lang="pt-BR" sz="2426" dirty="0">
                <a:solidFill>
                  <a:schemeClr val="accent1">
                    <a:lumMod val="75000"/>
                  </a:schemeClr>
                </a:solidFill>
              </a:rPr>
              <a:t>Retorno do arquivo de Qualificação em Lote em 48 horas</a:t>
            </a: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p:cNvPicPr>
            <a:picLocks noChangeAspect="1" noChangeArrowheads="1"/>
          </p:cNvPicPr>
          <p:nvPr/>
        </p:nvPicPr>
        <p:blipFill>
          <a:blip r:embed="rId3"/>
          <a:srcRect/>
          <a:stretch>
            <a:fillRect/>
          </a:stretch>
        </p:blipFill>
        <p:spPr bwMode="auto">
          <a:xfrm>
            <a:off x="1374775" y="1074738"/>
            <a:ext cx="7980363" cy="6056312"/>
          </a:xfrm>
          <a:prstGeom prst="rect">
            <a:avLst/>
          </a:prstGeom>
          <a:noFill/>
          <a:ln w="9525">
            <a:noFill/>
            <a:miter lim="800000"/>
            <a:headEnd/>
            <a:tailEnd/>
          </a:ln>
        </p:spPr>
      </p:pic>
      <p:sp>
        <p:nvSpPr>
          <p:cNvPr id="79874" name="AutoShape 5"/>
          <p:cNvSpPr>
            <a:spLocks noChangeArrowheads="1"/>
          </p:cNvSpPr>
          <p:nvPr/>
        </p:nvSpPr>
        <p:spPr bwMode="auto">
          <a:xfrm>
            <a:off x="5053013" y="4402138"/>
            <a:ext cx="1581150" cy="415925"/>
          </a:xfrm>
          <a:prstGeom prst="leftArrow">
            <a:avLst>
              <a:gd name="adj1" fmla="val 50000"/>
              <a:gd name="adj2" fmla="val 95038"/>
            </a:avLst>
          </a:prstGeom>
          <a:solidFill>
            <a:srgbClr val="FF3300"/>
          </a:solidFill>
          <a:ln w="9525">
            <a:solidFill>
              <a:schemeClr val="tx1"/>
            </a:solidFill>
            <a:miter lim="800000"/>
            <a:headEnd/>
            <a:tailEnd/>
          </a:ln>
          <a:effectLst>
            <a:prstShdw prst="shdw13" dist="53882" dir="13500000">
              <a:schemeClr val="bg2">
                <a:alpha val="50000"/>
              </a:schemeClr>
            </a:prstShdw>
          </a:effectLst>
        </p:spPr>
        <p:txBody>
          <a:bodyPr wrap="none" anchor="ctr"/>
          <a:lstStyle/>
          <a:p>
            <a:pPr eaLnBrk="0" hangingPunct="0"/>
            <a:endParaRPr lang="pt-BR" altLang="pt-BR">
              <a:solidFill>
                <a:schemeClr val="tx1"/>
              </a:solidFill>
              <a:latin typeface="Calibri" pitchFamily="34" charset="0"/>
            </a:endParaRPr>
          </a:p>
        </p:txBody>
      </p:sp>
      <p:sp>
        <p:nvSpPr>
          <p:cNvPr id="79875" name="Oval 6"/>
          <p:cNvSpPr>
            <a:spLocks noChangeArrowheads="1"/>
          </p:cNvSpPr>
          <p:nvPr/>
        </p:nvSpPr>
        <p:spPr bwMode="auto">
          <a:xfrm>
            <a:off x="1601788" y="4191000"/>
            <a:ext cx="3011487" cy="855663"/>
          </a:xfrm>
          <a:prstGeom prst="ellipse">
            <a:avLst/>
          </a:prstGeom>
          <a:noFill/>
          <a:ln w="9525">
            <a:solidFill>
              <a:srgbClr val="0000FF"/>
            </a:solidFill>
            <a:round/>
            <a:headEnd/>
            <a:tailEnd/>
          </a:ln>
        </p:spPr>
        <p:txBody>
          <a:bodyPr wrap="none" anchor="ctr"/>
          <a:lstStyle/>
          <a:p>
            <a:pPr eaLnBrk="0" hangingPunct="0"/>
            <a:endParaRPr lang="pt-BR" altLang="pt-BR">
              <a:solidFill>
                <a:schemeClr val="tx1"/>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74" name="Picture 2"/>
          <p:cNvPicPr/>
          <p:nvPr/>
        </p:nvPicPr>
        <p:blipFill>
          <a:blip r:embed="rId3"/>
          <a:stretch/>
        </p:blipFill>
        <p:spPr>
          <a:xfrm>
            <a:off x="299520" y="1195740"/>
            <a:ext cx="10563480" cy="5877360"/>
          </a:xfrm>
          <a:prstGeom prst="rect">
            <a:avLst/>
          </a:prstGeom>
          <a:ln>
            <a:noFill/>
          </a:ln>
        </p:spPr>
      </p:pic>
    </p:spTree>
    <p:extLst>
      <p:ext uri="{BB962C8B-B14F-4D97-AF65-F5344CB8AC3E}">
        <p14:creationId xmlns:p14="http://schemas.microsoft.com/office/powerpoint/2010/main" val="13396841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95" name="Text Box 16"/>
          <p:cNvSpPr txBox="1">
            <a:spLocks noChangeArrowheads="1"/>
          </p:cNvSpPr>
          <p:nvPr/>
        </p:nvSpPr>
        <p:spPr bwMode="auto">
          <a:xfrm>
            <a:off x="541338" y="2312888"/>
            <a:ext cx="10004425" cy="2141450"/>
          </a:xfrm>
          <a:prstGeom prst="rect">
            <a:avLst/>
          </a:prstGeom>
          <a:noFill/>
          <a:ln w="9525">
            <a:noFill/>
            <a:miter lim="800000"/>
            <a:headEnd/>
            <a:tailEnd/>
          </a:ln>
          <a:effectLst>
            <a:prstShdw prst="shdw13" dist="53882" dir="13500000">
              <a:schemeClr val="bg2">
                <a:alpha val="50000"/>
              </a:schemeClr>
            </a:prstShdw>
          </a:effectLst>
        </p:spPr>
        <p:txBody>
          <a:bodyPr lIns="109060" tIns="54530" rIns="109060" bIns="54530">
            <a:spAutoFit/>
          </a:bodyPr>
          <a:lstStyle/>
          <a:p>
            <a:pPr defTabSz="1090613"/>
            <a:r>
              <a:rPr lang="pt-BR" altLang="pt-BR" sz="2200" b="1" u="sng" dirty="0">
                <a:solidFill>
                  <a:srgbClr val="FF3300"/>
                </a:solidFill>
                <a:latin typeface="Calibri Light" panose="020F0302020204030204" pitchFamily="34" charset="0"/>
              </a:rPr>
              <a:t>Papel do empregado</a:t>
            </a:r>
            <a:r>
              <a:rPr lang="pt-BR" altLang="pt-BR" sz="2200" b="1" dirty="0">
                <a:solidFill>
                  <a:srgbClr val="FF3300"/>
                </a:solidFill>
                <a:latin typeface="Calibri Light" panose="020F0302020204030204" pitchFamily="34" charset="0"/>
              </a:rPr>
              <a:t>:</a:t>
            </a:r>
          </a:p>
          <a:p>
            <a:pPr defTabSz="1090613"/>
            <a:endParaRPr lang="pt-BR" altLang="pt-BR" sz="2200" b="1" dirty="0">
              <a:solidFill>
                <a:srgbClr val="FF3300"/>
              </a:solidFill>
              <a:latin typeface="Calibri Light" panose="020F0302020204030204" pitchFamily="34" charset="0"/>
            </a:endParaRPr>
          </a:p>
          <a:p>
            <a:pPr algn="just" defTabSz="1090613">
              <a:buFont typeface="Arial" charset="0"/>
              <a:buNone/>
            </a:pPr>
            <a:r>
              <a:rPr lang="pt-BR" altLang="pt-BR" sz="2200" b="1" dirty="0">
                <a:solidFill>
                  <a:srgbClr val="000000"/>
                </a:solidFill>
                <a:latin typeface="Calibri Light" panose="020F0302020204030204" pitchFamily="34" charset="0"/>
              </a:rPr>
              <a:t>- Manter o cadastro pessoal atualizado.</a:t>
            </a:r>
          </a:p>
          <a:p>
            <a:pPr algn="just" defTabSz="1090613">
              <a:buFont typeface="Arial" charset="0"/>
              <a:buChar char="•"/>
            </a:pPr>
            <a:endParaRPr lang="pt-BR" altLang="pt-BR" sz="2200" b="1" dirty="0">
              <a:solidFill>
                <a:srgbClr val="000000"/>
              </a:solidFill>
              <a:latin typeface="Calibri Light" panose="020F0302020204030204" pitchFamily="34" charset="0"/>
            </a:endParaRPr>
          </a:p>
          <a:p>
            <a:pPr algn="just" defTabSz="1090613">
              <a:buFont typeface="Arial" charset="0"/>
              <a:buNone/>
            </a:pPr>
            <a:r>
              <a:rPr lang="pt-BR" altLang="pt-BR" sz="2200" b="1" dirty="0">
                <a:solidFill>
                  <a:srgbClr val="000000"/>
                </a:solidFill>
                <a:latin typeface="Calibri Light" panose="020F0302020204030204" pitchFamily="34" charset="0"/>
              </a:rPr>
              <a:t>- Manter atualizados os dados cadastrais junto aos órgãos oficiais </a:t>
            </a:r>
          </a:p>
          <a:p>
            <a:pPr algn="just" defTabSz="1090613">
              <a:buFont typeface="Arial" charset="0"/>
              <a:buNone/>
            </a:pPr>
            <a:endParaRPr lang="pt-BR" altLang="pt-BR" sz="2200" b="1" dirty="0">
              <a:solidFill>
                <a:srgbClr val="000000"/>
              </a:solidFill>
              <a:latin typeface="Calibri Light" panose="020F0302020204030204" pitchFamily="34" charset="0"/>
            </a:endParaRPr>
          </a:p>
        </p:txBody>
      </p:sp>
      <p:sp>
        <p:nvSpPr>
          <p:cNvPr id="15371" name="Text Box 16"/>
          <p:cNvSpPr txBox="1">
            <a:spLocks noChangeArrowheads="1"/>
          </p:cNvSpPr>
          <p:nvPr/>
        </p:nvSpPr>
        <p:spPr bwMode="auto">
          <a:xfrm>
            <a:off x="541338" y="4640743"/>
            <a:ext cx="10080625" cy="3431709"/>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defTabSz="914400"/>
            <a:r>
              <a:rPr lang="pt-BR" altLang="pt-BR" sz="2200" b="1" dirty="0">
                <a:solidFill>
                  <a:srgbClr val="BD0941"/>
                </a:solidFill>
                <a:latin typeface="Calibri Light" panose="020F0302020204030204" pitchFamily="34" charset="0"/>
              </a:rPr>
              <a:t> </a:t>
            </a:r>
            <a:r>
              <a:rPr lang="pt-BR" altLang="pt-BR" sz="2200" b="1" u="sng" dirty="0">
                <a:solidFill>
                  <a:srgbClr val="FF3300"/>
                </a:solidFill>
                <a:latin typeface="Calibri Light" panose="020F0302020204030204" pitchFamily="34" charset="0"/>
              </a:rPr>
              <a:t>Papel do Gestor</a:t>
            </a:r>
            <a:r>
              <a:rPr lang="pt-BR" altLang="pt-BR" sz="2200" b="1" dirty="0">
                <a:solidFill>
                  <a:srgbClr val="FF3300"/>
                </a:solidFill>
                <a:latin typeface="Calibri Light" panose="020F0302020204030204" pitchFamily="34" charset="0"/>
              </a:rPr>
              <a:t>:</a:t>
            </a:r>
          </a:p>
          <a:p>
            <a:pPr defTabSz="914400"/>
            <a:endParaRPr lang="pt-BR" altLang="pt-BR" sz="2200" b="1" dirty="0">
              <a:solidFill>
                <a:srgbClr val="FF3300"/>
              </a:solidFill>
              <a:latin typeface="Calibri Light" panose="020F0302020204030204" pitchFamily="34" charset="0"/>
            </a:endParaRPr>
          </a:p>
          <a:p>
            <a:pPr defTabSz="914400">
              <a:buFont typeface="Arial" charset="0"/>
              <a:buNone/>
            </a:pPr>
            <a:r>
              <a:rPr lang="pt-BR" altLang="pt-BR" sz="2200" b="1" dirty="0" smtClean="0">
                <a:solidFill>
                  <a:srgbClr val="000000"/>
                </a:solidFill>
                <a:latin typeface="Calibri Light" panose="020F0302020204030204" pitchFamily="34" charset="0"/>
              </a:rPr>
              <a:t>- </a:t>
            </a:r>
            <a:r>
              <a:rPr lang="pt-BR" altLang="pt-BR" sz="2200" b="1" dirty="0">
                <a:solidFill>
                  <a:srgbClr val="000000"/>
                </a:solidFill>
                <a:latin typeface="Calibri Light" panose="020F0302020204030204" pitchFamily="34" charset="0"/>
              </a:rPr>
              <a:t>Cadastro – manter os dados atualizados nos sistemas.</a:t>
            </a:r>
          </a:p>
          <a:p>
            <a:pPr defTabSz="914400">
              <a:buFont typeface="Arial" charset="0"/>
              <a:buChar char="•"/>
            </a:pPr>
            <a:endParaRPr lang="pt-BR" altLang="pt-BR" sz="2200" b="1" dirty="0">
              <a:solidFill>
                <a:srgbClr val="000000"/>
              </a:solidFill>
              <a:latin typeface="Calibri Light" panose="020F0302020204030204" pitchFamily="34" charset="0"/>
            </a:endParaRPr>
          </a:p>
          <a:p>
            <a:pPr defTabSz="914400">
              <a:buFont typeface="Arial" charset="0"/>
              <a:buNone/>
            </a:pPr>
            <a:r>
              <a:rPr lang="pt-BR" altLang="pt-BR" sz="2200" b="1" dirty="0">
                <a:solidFill>
                  <a:schemeClr val="tx1"/>
                </a:solidFill>
                <a:latin typeface="Calibri Light" panose="020F0302020204030204" pitchFamily="34" charset="0"/>
              </a:rPr>
              <a:t>- </a:t>
            </a:r>
            <a:r>
              <a:rPr lang="pt-BR" altLang="pt-BR" sz="2400" b="1" dirty="0">
                <a:solidFill>
                  <a:schemeClr val="tx1"/>
                </a:solidFill>
                <a:latin typeface="Calibri Light" panose="020F0302020204030204" pitchFamily="34" charset="0"/>
              </a:rPr>
              <a:t>I</a:t>
            </a:r>
            <a:r>
              <a:rPr lang="pt-BR" sz="2400" b="1" dirty="0" smtClean="0">
                <a:solidFill>
                  <a:schemeClr val="tx1"/>
                </a:solidFill>
                <a:latin typeface="Calibri Light" panose="020F0302020204030204" pitchFamily="34" charset="0"/>
              </a:rPr>
              <a:t>nvestir </a:t>
            </a:r>
            <a:r>
              <a:rPr lang="pt-BR" sz="2400" b="1" dirty="0">
                <a:solidFill>
                  <a:schemeClr val="tx1"/>
                </a:solidFill>
                <a:latin typeface="Calibri Light" panose="020F0302020204030204" pitchFamily="34" charset="0"/>
              </a:rPr>
              <a:t>na capacitação de sua equipe do Departamento de Pessoal para proceder com as devidas manutenções das informações, identificação e correção de erros, envio de dados corretamente, e no prazo devido, para o ambiente do Governo</a:t>
            </a:r>
            <a:r>
              <a:rPr lang="pt-BR" altLang="pt-BR" sz="2200" b="1" dirty="0" smtClean="0">
                <a:solidFill>
                  <a:schemeClr val="tx1"/>
                </a:solidFill>
                <a:latin typeface="Calibri Light" panose="020F0302020204030204" pitchFamily="34" charset="0"/>
              </a:rPr>
              <a:t>.</a:t>
            </a:r>
            <a:endParaRPr lang="pt-BR" altLang="pt-BR" sz="2200" b="1" dirty="0">
              <a:solidFill>
                <a:schemeClr val="tx1"/>
              </a:solidFill>
              <a:latin typeface="Calibri Light" panose="020F0302020204030204" pitchFamily="34" charset="0"/>
            </a:endParaRPr>
          </a:p>
          <a:p>
            <a:pPr algn="ctr" defTabSz="914400">
              <a:spcBef>
                <a:spcPct val="50000"/>
              </a:spcBef>
              <a:buFontTx/>
              <a:buChar char="•"/>
            </a:pPr>
            <a:endParaRPr lang="pt-BR" altLang="pt-BR" sz="2200" b="1" dirty="0">
              <a:solidFill>
                <a:schemeClr val="tx1"/>
              </a:solidFill>
              <a:latin typeface="Calibri Light" panose="020F0302020204030204" pitchFamily="34" charset="0"/>
            </a:endParaRPr>
          </a:p>
        </p:txBody>
      </p:sp>
      <p:sp>
        <p:nvSpPr>
          <p:cNvPr id="4" name="Text Box 3"/>
          <p:cNvSpPr txBox="1">
            <a:spLocks noChangeArrowheads="1"/>
          </p:cNvSpPr>
          <p:nvPr/>
        </p:nvSpPr>
        <p:spPr bwMode="auto">
          <a:xfrm>
            <a:off x="1260475" y="988297"/>
            <a:ext cx="8702675" cy="741061"/>
          </a:xfrm>
          <a:prstGeom prst="rect">
            <a:avLst/>
          </a:prstGeom>
          <a:noFill/>
          <a:ln w="9525">
            <a:solidFill>
              <a:schemeClr val="tx1"/>
            </a:solidFill>
            <a:miter lim="800000"/>
            <a:headEnd/>
            <a:tailEnd/>
          </a:ln>
        </p:spPr>
        <p:txBody>
          <a:bodyPr lIns="109053" tIns="54527" rIns="109053" bIns="54527">
            <a:spAutoFit/>
          </a:bodyPr>
          <a:lstStyle/>
          <a:p>
            <a:pPr algn="ctr" defTabSz="1041400">
              <a:spcAft>
                <a:spcPts val="1425"/>
              </a:spcAft>
              <a:buClr>
                <a:srgbClr val="000000"/>
              </a:buClr>
              <a:buSzPct val="100000"/>
            </a:pPr>
            <a:r>
              <a:rPr lang="pt-BR" altLang="en-US" sz="4100" b="1" dirty="0" smtClean="0">
                <a:solidFill>
                  <a:srgbClr val="333300"/>
                </a:solidFill>
                <a:latin typeface="Calibri Light" pitchFamily="34" charset="0"/>
              </a:rPr>
              <a:t>“Qualificação </a:t>
            </a:r>
            <a:r>
              <a:rPr lang="pt-BR" altLang="en-US" sz="4100" b="1" dirty="0">
                <a:solidFill>
                  <a:srgbClr val="333300"/>
                </a:solidFill>
                <a:latin typeface="Calibri Light" pitchFamily="34" charset="0"/>
              </a:rPr>
              <a:t>Cadastral”</a:t>
            </a:r>
            <a:endParaRPr lang="pt-BR" altLang="en-US" sz="4100" dirty="0">
              <a:solidFill>
                <a:srgbClr val="333300"/>
              </a:solidFill>
              <a:latin typeface="Calibri Light" pitchFamily="34" charset="0"/>
            </a:endParaRPr>
          </a:p>
        </p:txBody>
      </p:sp>
    </p:spTree>
    <p:extLst>
      <p:ext uri="{BB962C8B-B14F-4D97-AF65-F5344CB8AC3E}">
        <p14:creationId xmlns:p14="http://schemas.microsoft.com/office/powerpoint/2010/main" val="108279269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325066" y="844622"/>
            <a:ext cx="10585176" cy="663708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a:bevelT w="6350"/>
            <a:bevelB h="6350"/>
          </a:sp3d>
        </p:spPr>
        <p:txBody>
          <a:bodyPr>
            <a:spAutoFit/>
          </a:bodyPr>
          <a:lstStyle/>
          <a:p>
            <a:pPr algn="ctr" eaLnBrk="0" hangingPunct="0"/>
            <a:endParaRPr lang="pt-BR" sz="5400">
              <a:solidFill>
                <a:srgbClr val="002060"/>
              </a:solidFill>
            </a:endParaRPr>
          </a:p>
          <a:p>
            <a:pPr algn="ctr" eaLnBrk="0" hangingPunct="0"/>
            <a:r>
              <a:rPr lang="pt-BR" sz="6000">
                <a:solidFill>
                  <a:srgbClr val="002060"/>
                </a:solidFill>
              </a:rPr>
              <a:t>Obrigado!</a:t>
            </a:r>
          </a:p>
          <a:p>
            <a:pPr eaLnBrk="0" hangingPunct="0"/>
            <a:endParaRPr lang="pt-BR" sz="6000">
              <a:solidFill>
                <a:srgbClr val="002060"/>
              </a:solidFill>
            </a:endParaRPr>
          </a:p>
          <a:p>
            <a:pPr eaLnBrk="0" hangingPunct="0">
              <a:buFont typeface="Arial" charset="0"/>
              <a:buNone/>
            </a:pPr>
            <a:endParaRPr lang="pt-BR" sz="3600">
              <a:solidFill>
                <a:srgbClr val="002060"/>
              </a:solidFill>
            </a:endParaRPr>
          </a:p>
          <a:p>
            <a:pPr eaLnBrk="0" hangingPunct="0">
              <a:buFont typeface="Arial" charset="0"/>
              <a:buNone/>
            </a:pPr>
            <a:endParaRPr lang="pt-BR" sz="3600">
              <a:solidFill>
                <a:srgbClr val="002060"/>
              </a:solidFill>
            </a:endParaRPr>
          </a:p>
          <a:p>
            <a:pPr algn="ctr" eaLnBrk="0" hangingPunct="0"/>
            <a:r>
              <a:rPr lang="pt-BR" sz="3600">
                <a:solidFill>
                  <a:srgbClr val="002060"/>
                </a:solidFill>
              </a:rPr>
              <a:t>Caixa Econômica Federal - Caixa</a:t>
            </a:r>
          </a:p>
          <a:p>
            <a:pPr algn="ctr" eaLnBrk="0" hangingPunct="0"/>
            <a:r>
              <a:rPr lang="pt-BR" sz="3600">
                <a:solidFill>
                  <a:srgbClr val="002060"/>
                </a:solidFill>
              </a:rPr>
              <a:t>Instituto Nacional do Seguro Social - INSS</a:t>
            </a:r>
          </a:p>
          <a:p>
            <a:pPr algn="ctr" eaLnBrk="0" hangingPunct="0"/>
            <a:r>
              <a:rPr lang="pt-BR" sz="3600">
                <a:solidFill>
                  <a:srgbClr val="002060"/>
                </a:solidFill>
              </a:rPr>
              <a:t>Ministério do Trabalho – MTb</a:t>
            </a:r>
          </a:p>
          <a:p>
            <a:pPr algn="ctr" eaLnBrk="0" hangingPunct="0"/>
            <a:r>
              <a:rPr lang="pt-BR" sz="3600">
                <a:solidFill>
                  <a:srgbClr val="002060"/>
                </a:solidFill>
              </a:rPr>
              <a:t>Secretaria da Receita Federal do Brasil – RFB</a:t>
            </a:r>
          </a:p>
          <a:p>
            <a:pPr algn="r" eaLnBrk="0" hangingPunct="0"/>
            <a:endParaRPr lang="pt-BR" sz="2000">
              <a:solidFill>
                <a:srgbClr val="002060"/>
              </a:solidFill>
            </a:endParaRPr>
          </a:p>
          <a:p>
            <a:pPr algn="r" eaLnBrk="0" hangingPunct="0"/>
            <a:r>
              <a:rPr lang="pt-BR" sz="2000">
                <a:solidFill>
                  <a:srgbClr val="002060"/>
                </a:solidFill>
              </a:rPr>
              <a:t>13/07/2018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496440" y="1280160"/>
            <a:ext cx="9519480" cy="640440"/>
          </a:xfrm>
          <a:prstGeom prst="rect">
            <a:avLst/>
          </a:prstGeom>
          <a:noFill/>
          <a:ln>
            <a:noFill/>
          </a:ln>
        </p:spPr>
        <p:style>
          <a:lnRef idx="0">
            <a:scrgbClr r="0" g="0" b="0"/>
          </a:lnRef>
          <a:fillRef idx="0">
            <a:scrgbClr r="0" g="0" b="0"/>
          </a:fillRef>
          <a:effectRef idx="0">
            <a:scrgbClr r="0" g="0" b="0"/>
          </a:effectRef>
          <a:fontRef idx="minor"/>
        </p:style>
      </p:sp>
      <p:sp>
        <p:nvSpPr>
          <p:cNvPr id="176" name="CustomShape 2"/>
          <p:cNvSpPr/>
          <p:nvPr/>
        </p:nvSpPr>
        <p:spPr>
          <a:xfrm>
            <a:off x="496440" y="2225880"/>
            <a:ext cx="10198800" cy="50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3600" b="1" strike="noStrike" spc="-1">
                <a:solidFill>
                  <a:srgbClr val="000081"/>
                </a:solidFill>
                <a:uFill>
                  <a:solidFill>
                    <a:srgbClr val="FFFFFF"/>
                  </a:solidFill>
                </a:uFill>
                <a:latin typeface="Verdana-Bold"/>
                <a:ea typeface="DejaVu Sans"/>
              </a:rPr>
              <a:t>Pontos de atenção:</a:t>
            </a:r>
            <a:endParaRPr lang="pt-BR" sz="1800" b="0" strike="noStrike" spc="-1">
              <a:solidFill>
                <a:srgbClr val="000000"/>
              </a:solidFill>
              <a:uFill>
                <a:solidFill>
                  <a:srgbClr val="FFFFFF"/>
                </a:solidFill>
              </a:uFill>
              <a:latin typeface="Arial"/>
            </a:endParaRPr>
          </a:p>
          <a:p>
            <a:pPr>
              <a:lnSpc>
                <a:spcPct val="100000"/>
              </a:lnSpc>
            </a:pPr>
            <a:r>
              <a:rPr lang="pt-BR" sz="3600" b="0" strike="noStrike" spc="-1">
                <a:solidFill>
                  <a:srgbClr val="000081"/>
                </a:solidFill>
                <a:uFill>
                  <a:solidFill>
                    <a:srgbClr val="FFFFFF"/>
                  </a:solidFill>
                </a:uFill>
                <a:latin typeface="Wingdings-Regular"/>
                <a:ea typeface="DejaVu Sans"/>
              </a:rPr>
              <a:t>	</a:t>
            </a:r>
            <a:r>
              <a:rPr lang="pt-BR" sz="3600" b="1" strike="noStrike" spc="-1">
                <a:solidFill>
                  <a:srgbClr val="000081"/>
                </a:solidFill>
                <a:uFill>
                  <a:solidFill>
                    <a:srgbClr val="FFFFFF"/>
                  </a:solidFill>
                </a:uFill>
                <a:latin typeface="Verdana-Bold"/>
                <a:ea typeface="DejaVu Sans"/>
              </a:rPr>
              <a:t>Conscientização da alta gestão da</a:t>
            </a:r>
            <a:endParaRPr lang="pt-BR" sz="1800" b="0" strike="noStrike" spc="-1">
              <a:solidFill>
                <a:srgbClr val="000000"/>
              </a:solidFill>
              <a:uFill>
                <a:solidFill>
                  <a:srgbClr val="FFFFFF"/>
                </a:solidFill>
              </a:uFill>
              <a:latin typeface="Arial"/>
            </a:endParaRPr>
          </a:p>
          <a:p>
            <a:pPr>
              <a:lnSpc>
                <a:spcPct val="100000"/>
              </a:lnSpc>
            </a:pPr>
            <a:r>
              <a:rPr lang="pt-BR" sz="3600" b="1" strike="noStrike" spc="-1">
                <a:solidFill>
                  <a:srgbClr val="000081"/>
                </a:solidFill>
                <a:uFill>
                  <a:solidFill>
                    <a:srgbClr val="FFFFFF"/>
                  </a:solidFill>
                </a:uFill>
                <a:latin typeface="Verdana-Bold"/>
                <a:ea typeface="DejaVu Sans"/>
              </a:rPr>
              <a:t>empresa/órgão;</a:t>
            </a:r>
            <a:endParaRPr lang="pt-BR" sz="1800" b="0" strike="noStrike" spc="-1">
              <a:solidFill>
                <a:srgbClr val="000000"/>
              </a:solidFill>
              <a:uFill>
                <a:solidFill>
                  <a:srgbClr val="FFFFFF"/>
                </a:solidFill>
              </a:uFill>
              <a:latin typeface="Arial"/>
            </a:endParaRPr>
          </a:p>
          <a:p>
            <a:pPr>
              <a:lnSpc>
                <a:spcPct val="100000"/>
              </a:lnSpc>
            </a:pPr>
            <a:r>
              <a:rPr lang="pt-BR" sz="3600" b="0" strike="noStrike" spc="-1">
                <a:solidFill>
                  <a:srgbClr val="000081"/>
                </a:solidFill>
                <a:uFill>
                  <a:solidFill>
                    <a:srgbClr val="FFFFFF"/>
                  </a:solidFill>
                </a:uFill>
                <a:latin typeface="Wingdings-Regular"/>
                <a:ea typeface="DejaVu Sans"/>
              </a:rPr>
              <a:t>	</a:t>
            </a:r>
            <a:endParaRPr lang="pt-BR" sz="1800" b="0" strike="noStrike" spc="-1">
              <a:solidFill>
                <a:srgbClr val="000000"/>
              </a:solidFill>
              <a:uFill>
                <a:solidFill>
                  <a:srgbClr val="FFFFFF"/>
                </a:solidFill>
              </a:uFill>
              <a:latin typeface="Arial"/>
            </a:endParaRPr>
          </a:p>
          <a:p>
            <a:pPr>
              <a:lnSpc>
                <a:spcPct val="100000"/>
              </a:lnSpc>
            </a:pPr>
            <a:r>
              <a:rPr lang="pt-BR" sz="3600" b="1" strike="noStrike" spc="-1">
                <a:solidFill>
                  <a:srgbClr val="000081"/>
                </a:solidFill>
                <a:uFill>
                  <a:solidFill>
                    <a:srgbClr val="FFFFFF"/>
                  </a:solidFill>
                </a:uFill>
                <a:latin typeface="Wingdings-Regular"/>
                <a:ea typeface="DejaVu Sans"/>
              </a:rPr>
              <a:t>	</a:t>
            </a:r>
            <a:r>
              <a:rPr lang="pt-BR" sz="3600" b="1" strike="noStrike" spc="-1">
                <a:solidFill>
                  <a:srgbClr val="000081"/>
                </a:solidFill>
                <a:uFill>
                  <a:solidFill>
                    <a:srgbClr val="FFFFFF"/>
                  </a:solidFill>
                </a:uFill>
                <a:latin typeface="Verdana-Bold"/>
                <a:ea typeface="DejaVu Sans"/>
              </a:rPr>
              <a:t>As informações são originadas em</a:t>
            </a:r>
            <a:endParaRPr lang="pt-BR" sz="1800" b="0" strike="noStrike" spc="-1">
              <a:solidFill>
                <a:srgbClr val="000000"/>
              </a:solidFill>
              <a:uFill>
                <a:solidFill>
                  <a:srgbClr val="FFFFFF"/>
                </a:solidFill>
              </a:uFill>
              <a:latin typeface="Arial"/>
            </a:endParaRPr>
          </a:p>
          <a:p>
            <a:pPr>
              <a:lnSpc>
                <a:spcPct val="100000"/>
              </a:lnSpc>
            </a:pPr>
            <a:r>
              <a:rPr lang="pt-BR" sz="3600" b="1" strike="noStrike" spc="-1">
                <a:solidFill>
                  <a:srgbClr val="000081"/>
                </a:solidFill>
                <a:uFill>
                  <a:solidFill>
                    <a:srgbClr val="FFFFFF"/>
                  </a:solidFill>
                </a:uFill>
                <a:latin typeface="Verdana-Bold"/>
                <a:ea typeface="DejaVu Sans"/>
              </a:rPr>
              <a:t>diversos setores da empresa/órgão;</a:t>
            </a:r>
            <a:endParaRPr lang="pt-BR" sz="1800" b="0" strike="noStrike" spc="-1">
              <a:solidFill>
                <a:srgbClr val="000000"/>
              </a:solidFill>
              <a:uFill>
                <a:solidFill>
                  <a:srgbClr val="FFFFFF"/>
                </a:solidFill>
              </a:uFill>
              <a:latin typeface="Arial"/>
            </a:endParaRPr>
          </a:p>
          <a:p>
            <a:pPr>
              <a:lnSpc>
                <a:spcPct val="100000"/>
              </a:lnSpc>
            </a:pPr>
            <a:r>
              <a:rPr lang="pt-BR" sz="3600" b="0" strike="noStrike" spc="-1">
                <a:solidFill>
                  <a:srgbClr val="000081"/>
                </a:solidFill>
                <a:uFill>
                  <a:solidFill>
                    <a:srgbClr val="FFFFFF"/>
                  </a:solidFill>
                </a:uFill>
                <a:latin typeface="Wingdings-Regular"/>
                <a:ea typeface="DejaVu Sans"/>
              </a:rPr>
              <a:t>	</a:t>
            </a:r>
            <a:endParaRPr lang="pt-BR" sz="1800" b="0" strike="noStrike" spc="-1">
              <a:solidFill>
                <a:srgbClr val="000000"/>
              </a:solidFill>
              <a:uFill>
                <a:solidFill>
                  <a:srgbClr val="FFFFFF"/>
                </a:solidFill>
              </a:uFill>
              <a:latin typeface="Arial"/>
            </a:endParaRPr>
          </a:p>
          <a:p>
            <a:pPr>
              <a:lnSpc>
                <a:spcPct val="100000"/>
              </a:lnSpc>
            </a:pPr>
            <a:r>
              <a:rPr lang="pt-BR" sz="3600" b="1" strike="noStrike" spc="-1">
                <a:solidFill>
                  <a:srgbClr val="000081"/>
                </a:solidFill>
                <a:uFill>
                  <a:solidFill>
                    <a:srgbClr val="FFFFFF"/>
                  </a:solidFill>
                </a:uFill>
                <a:latin typeface="Wingdings-Regular"/>
                <a:ea typeface="DejaVu Sans"/>
              </a:rPr>
              <a:t>	</a:t>
            </a:r>
            <a:r>
              <a:rPr lang="pt-BR" sz="3600" b="1" strike="noStrike" spc="-1">
                <a:solidFill>
                  <a:srgbClr val="000081"/>
                </a:solidFill>
                <a:uFill>
                  <a:solidFill>
                    <a:srgbClr val="FFFFFF"/>
                  </a:solidFill>
                </a:uFill>
                <a:latin typeface="Verdana-Bold"/>
                <a:ea typeface="DejaVu Sans"/>
              </a:rPr>
              <a:t>Necessidade de integração entre os</a:t>
            </a:r>
            <a:endParaRPr lang="pt-BR" sz="1800" b="0" strike="noStrike" spc="-1">
              <a:solidFill>
                <a:srgbClr val="000000"/>
              </a:solidFill>
              <a:uFill>
                <a:solidFill>
                  <a:srgbClr val="FFFFFF"/>
                </a:solidFill>
              </a:uFill>
              <a:latin typeface="Arial"/>
            </a:endParaRPr>
          </a:p>
          <a:p>
            <a:pPr>
              <a:lnSpc>
                <a:spcPct val="100000"/>
              </a:lnSpc>
            </a:pPr>
            <a:r>
              <a:rPr lang="pt-BR" sz="3600" b="1" strike="noStrike" spc="-1">
                <a:solidFill>
                  <a:srgbClr val="000081"/>
                </a:solidFill>
                <a:uFill>
                  <a:solidFill>
                    <a:srgbClr val="FFFFFF"/>
                  </a:solidFill>
                </a:uFill>
                <a:latin typeface="Verdana-Bold"/>
                <a:ea typeface="DejaVu Sans"/>
              </a:rPr>
              <a:t>diversos setores;</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15223862"/>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496017" y="697752"/>
            <a:ext cx="9489247" cy="976532"/>
          </a:xfrm>
          <a:prstGeom prst="rect">
            <a:avLst/>
          </a:prstGeom>
        </p:spPr>
        <p:txBody>
          <a:bodyPr lIns="88933" tIns="44286" rIns="88933" bIns="44286"/>
          <a:lstStyle/>
          <a:p>
            <a:pPr>
              <a:lnSpc>
                <a:spcPct val="100000"/>
              </a:lnSpc>
            </a:pPr>
            <a:endParaRPr dirty="0"/>
          </a:p>
        </p:txBody>
      </p:sp>
      <p:sp>
        <p:nvSpPr>
          <p:cNvPr id="2" name="Retângulo 1"/>
          <p:cNvSpPr/>
          <p:nvPr/>
        </p:nvSpPr>
        <p:spPr>
          <a:xfrm>
            <a:off x="790527" y="1550282"/>
            <a:ext cx="9904826" cy="5509200"/>
          </a:xfrm>
          <a:prstGeom prst="rect">
            <a:avLst/>
          </a:prstGeom>
        </p:spPr>
        <p:txBody>
          <a:bodyPr wrap="square">
            <a:spAutoFit/>
          </a:bodyPr>
          <a:lstStyle/>
          <a:p>
            <a:pPr algn="just"/>
            <a:r>
              <a:rPr lang="pt-BR" sz="3200" b="1" dirty="0">
                <a:solidFill>
                  <a:srgbClr val="000081"/>
                </a:solidFill>
                <a:latin typeface="Verdana-Bold"/>
              </a:rPr>
              <a:t>Prestação das informações:</a:t>
            </a:r>
          </a:p>
          <a:p>
            <a:pPr algn="just"/>
            <a:r>
              <a:rPr lang="pt-BR" sz="3200" dirty="0">
                <a:solidFill>
                  <a:srgbClr val="000081"/>
                </a:solidFill>
                <a:latin typeface="Wingdings-Regular"/>
              </a:rPr>
              <a:t>	 </a:t>
            </a:r>
            <a:r>
              <a:rPr lang="pt-BR" sz="3200" b="1" dirty="0">
                <a:solidFill>
                  <a:srgbClr val="000081"/>
                </a:solidFill>
                <a:latin typeface="Verdana-Bold"/>
              </a:rPr>
              <a:t>Retirado do eSocial – matérias sob sigilo </a:t>
            </a:r>
            <a:r>
              <a:rPr lang="pt-BR" sz="3200" b="1" dirty="0" smtClean="0">
                <a:solidFill>
                  <a:srgbClr val="000081"/>
                </a:solidFill>
                <a:latin typeface="Verdana-Bold"/>
              </a:rPr>
              <a:t>fiscal (</a:t>
            </a:r>
            <a:r>
              <a:rPr lang="pt-BR" sz="3200" b="1" dirty="0">
                <a:solidFill>
                  <a:srgbClr val="000081"/>
                </a:solidFill>
                <a:latin typeface="Verdana-Bold"/>
              </a:rPr>
              <a:t>art. 198 do CTN) e prazo até o dia 15 do </a:t>
            </a:r>
            <a:r>
              <a:rPr lang="pt-BR" sz="3200" b="1" dirty="0" smtClean="0">
                <a:solidFill>
                  <a:srgbClr val="000081"/>
                </a:solidFill>
                <a:latin typeface="Verdana-Bold"/>
              </a:rPr>
              <a:t>mês Subsequente</a:t>
            </a:r>
            <a:r>
              <a:rPr lang="pt-BR" sz="3200" b="1" dirty="0">
                <a:solidFill>
                  <a:srgbClr val="000081"/>
                </a:solidFill>
                <a:latin typeface="Verdana-Bold"/>
              </a:rPr>
              <a:t>;</a:t>
            </a:r>
          </a:p>
          <a:p>
            <a:pPr algn="just"/>
            <a:r>
              <a:rPr lang="pt-BR" sz="3200" dirty="0">
                <a:solidFill>
                  <a:srgbClr val="000081"/>
                </a:solidFill>
                <a:latin typeface="Wingdings-Regular"/>
              </a:rPr>
              <a:t>	</a:t>
            </a:r>
            <a:r>
              <a:rPr lang="pt-BR" sz="3200" b="1" dirty="0">
                <a:solidFill>
                  <a:srgbClr val="000081"/>
                </a:solidFill>
                <a:latin typeface="Verdana-Bold"/>
              </a:rPr>
              <a:t>Através de Eventos – mesma metodologia</a:t>
            </a:r>
          </a:p>
          <a:p>
            <a:pPr algn="just"/>
            <a:r>
              <a:rPr lang="pt-BR" sz="3200" b="1" dirty="0">
                <a:solidFill>
                  <a:srgbClr val="000081"/>
                </a:solidFill>
                <a:latin typeface="Verdana-Bold"/>
              </a:rPr>
              <a:t>adotada no eSocial;</a:t>
            </a:r>
          </a:p>
          <a:p>
            <a:pPr algn="just"/>
            <a:r>
              <a:rPr lang="pt-BR" sz="3200" dirty="0">
                <a:solidFill>
                  <a:srgbClr val="000081"/>
                </a:solidFill>
                <a:latin typeface="Wingdings-Regular"/>
              </a:rPr>
              <a:t>	</a:t>
            </a:r>
            <a:r>
              <a:rPr lang="pt-BR" sz="3200" b="1" dirty="0">
                <a:solidFill>
                  <a:srgbClr val="000081"/>
                </a:solidFill>
                <a:latin typeface="Verdana-Bold"/>
              </a:rPr>
              <a:t>Conceito de Evento - Fato jurídico previsto na legislação previdenciária de custeio e do IRPF;</a:t>
            </a:r>
          </a:p>
          <a:p>
            <a:pPr algn="just"/>
            <a:r>
              <a:rPr lang="pt-BR" sz="3200" dirty="0">
                <a:solidFill>
                  <a:srgbClr val="000081"/>
                </a:solidFill>
                <a:latin typeface="Wingdings-Regular"/>
              </a:rPr>
              <a:t>	</a:t>
            </a:r>
            <a:r>
              <a:rPr lang="pt-BR" sz="3200" b="1" dirty="0">
                <a:solidFill>
                  <a:srgbClr val="000081"/>
                </a:solidFill>
                <a:latin typeface="Verdana-Bold"/>
              </a:rPr>
              <a:t>Geração dos eventos através dos sistemas de informática do contribuinte;</a:t>
            </a:r>
          </a:p>
          <a:p>
            <a:pPr algn="just"/>
            <a:r>
              <a:rPr lang="pt-BR" sz="3200" dirty="0">
                <a:solidFill>
                  <a:srgbClr val="000081"/>
                </a:solidFill>
                <a:latin typeface="Wingdings-Regular"/>
              </a:rPr>
              <a:t>	</a:t>
            </a:r>
            <a:r>
              <a:rPr lang="pt-BR" sz="3200" b="1" dirty="0">
                <a:solidFill>
                  <a:srgbClr val="000081"/>
                </a:solidFill>
                <a:latin typeface="Verdana-Bold"/>
              </a:rPr>
              <a:t>Não há programas intermediários (PGD).</a:t>
            </a:r>
            <a:endParaRPr lang="pt-BR" sz="3200" dirty="0"/>
          </a:p>
        </p:txBody>
      </p:sp>
    </p:spTree>
    <p:extLst>
      <p:ext uri="{BB962C8B-B14F-4D97-AF65-F5344CB8AC3E}">
        <p14:creationId xmlns:p14="http://schemas.microsoft.com/office/powerpoint/2010/main" val="3275342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78" name="Picture 2"/>
          <p:cNvPicPr/>
          <p:nvPr/>
        </p:nvPicPr>
        <p:blipFill>
          <a:blip r:embed="rId3"/>
          <a:stretch/>
        </p:blipFill>
        <p:spPr>
          <a:xfrm>
            <a:off x="299520" y="1021680"/>
            <a:ext cx="10563480" cy="5877360"/>
          </a:xfrm>
          <a:prstGeom prst="rect">
            <a:avLst/>
          </a:prstGeom>
          <a:ln>
            <a:noFill/>
          </a:ln>
        </p:spPr>
      </p:pic>
    </p:spTree>
    <p:extLst>
      <p:ext uri="{BB962C8B-B14F-4D97-AF65-F5344CB8AC3E}">
        <p14:creationId xmlns:p14="http://schemas.microsoft.com/office/powerpoint/2010/main" val="376970590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80" name="Picture 2"/>
          <p:cNvPicPr/>
          <p:nvPr/>
        </p:nvPicPr>
        <p:blipFill>
          <a:blip r:embed="rId3"/>
          <a:stretch/>
        </p:blipFill>
        <p:spPr>
          <a:xfrm>
            <a:off x="299520" y="1069200"/>
            <a:ext cx="10563480" cy="5784120"/>
          </a:xfrm>
          <a:prstGeom prst="rect">
            <a:avLst/>
          </a:prstGeom>
          <a:ln>
            <a:noFill/>
          </a:ln>
        </p:spPr>
      </p:pic>
    </p:spTree>
    <p:extLst>
      <p:ext uri="{BB962C8B-B14F-4D97-AF65-F5344CB8AC3E}">
        <p14:creationId xmlns:p14="http://schemas.microsoft.com/office/powerpoint/2010/main" val="395077844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82" name="Picture 2"/>
          <p:cNvPicPr/>
          <p:nvPr/>
        </p:nvPicPr>
        <p:blipFill>
          <a:blip r:embed="rId3"/>
          <a:stretch/>
        </p:blipFill>
        <p:spPr>
          <a:xfrm>
            <a:off x="299520" y="1085760"/>
            <a:ext cx="10563480" cy="6327000"/>
          </a:xfrm>
          <a:prstGeom prst="rect">
            <a:avLst/>
          </a:prstGeom>
          <a:ln>
            <a:noFill/>
          </a:ln>
        </p:spPr>
      </p:pic>
    </p:spTree>
    <p:extLst>
      <p:ext uri="{BB962C8B-B14F-4D97-AF65-F5344CB8AC3E}">
        <p14:creationId xmlns:p14="http://schemas.microsoft.com/office/powerpoint/2010/main" val="172238843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AutoShape 2" descr="Resultado de imagem para inss instituto logomarca"/>
          <p:cNvSpPr>
            <a:spLocks noChangeAspect="1" noChangeArrowheads="1"/>
          </p:cNvSpPr>
          <p:nvPr/>
        </p:nvSpPr>
        <p:spPr bwMode="auto">
          <a:xfrm>
            <a:off x="4257675" y="3098800"/>
            <a:ext cx="2647950" cy="1724025"/>
          </a:xfrm>
          <a:prstGeom prst="rect">
            <a:avLst/>
          </a:prstGeom>
          <a:noFill/>
          <a:ln w="9525">
            <a:noFill/>
            <a:miter lim="800000"/>
            <a:headEnd/>
            <a:tailEnd/>
          </a:ln>
        </p:spPr>
        <p:txBody>
          <a:bodyPr/>
          <a:lstStyle/>
          <a:p>
            <a:endParaRPr lang="pt-BR"/>
          </a:p>
        </p:txBody>
      </p:sp>
      <p:sp>
        <p:nvSpPr>
          <p:cNvPr id="203778" name="Rectangle 14"/>
          <p:cNvSpPr>
            <a:spLocks noChangeArrowheads="1"/>
          </p:cNvSpPr>
          <p:nvPr/>
        </p:nvSpPr>
        <p:spPr bwMode="auto">
          <a:xfrm>
            <a:off x="468313" y="3962400"/>
            <a:ext cx="10333037" cy="3280218"/>
          </a:xfrm>
          <a:prstGeom prst="rect">
            <a:avLst/>
          </a:prstGeom>
          <a:noFill/>
          <a:ln w="9525">
            <a:noFill/>
            <a:miter lim="800000"/>
            <a:headEnd/>
            <a:tailEnd/>
          </a:ln>
          <a:effectLst>
            <a:prstShdw prst="shdw13" dist="53882" dir="13500000">
              <a:schemeClr val="bg2">
                <a:alpha val="50000"/>
              </a:schemeClr>
            </a:prstShdw>
          </a:effectLst>
        </p:spPr>
        <p:txBody>
          <a:bodyPr lIns="109053" tIns="54527" rIns="109053" bIns="54527">
            <a:spAutoFit/>
          </a:bodyPr>
          <a:lstStyle/>
          <a:p>
            <a:pPr algn="ctr" defTabSz="1041400">
              <a:lnSpc>
                <a:spcPct val="170000"/>
              </a:lnSpc>
              <a:spcAft>
                <a:spcPts val="1425"/>
              </a:spcAft>
              <a:buClr>
                <a:srgbClr val="000000"/>
              </a:buClr>
              <a:buSzPct val="100000"/>
              <a:buFont typeface="Wingdings" pitchFamily="2" charset="2"/>
              <a:buNone/>
            </a:pPr>
            <a:r>
              <a:rPr lang="pt-BR" altLang="en-US" sz="3000" dirty="0">
                <a:solidFill>
                  <a:schemeClr val="tx2"/>
                </a:solidFill>
              </a:rPr>
              <a:t>Palestrante: </a:t>
            </a:r>
          </a:p>
          <a:p>
            <a:pPr algn="ctr" defTabSz="1041400">
              <a:lnSpc>
                <a:spcPct val="170000"/>
              </a:lnSpc>
              <a:spcAft>
                <a:spcPts val="1425"/>
              </a:spcAft>
              <a:buClr>
                <a:srgbClr val="000000"/>
              </a:buClr>
              <a:buSzPct val="100000"/>
              <a:buFont typeface="Wingdings" pitchFamily="2" charset="2"/>
              <a:buNone/>
            </a:pPr>
            <a:r>
              <a:rPr lang="pt-BR" altLang="en-US" sz="3000" dirty="0">
                <a:solidFill>
                  <a:schemeClr val="tx2"/>
                </a:solidFill>
              </a:rPr>
              <a:t>Eduardo Bandeira</a:t>
            </a:r>
            <a:endParaRPr lang="en-US" altLang="en-US" sz="3000" dirty="0">
              <a:solidFill>
                <a:schemeClr val="tx2"/>
              </a:solidFill>
            </a:endParaRPr>
          </a:p>
          <a:p>
            <a:pPr algn="ctr">
              <a:lnSpc>
                <a:spcPct val="100000"/>
              </a:lnSpc>
              <a:spcBef>
                <a:spcPts val="1001"/>
              </a:spcBef>
            </a:pPr>
            <a:r>
              <a:rPr lang="pt-BR" altLang="en-US" sz="3000" dirty="0">
                <a:solidFill>
                  <a:schemeClr val="tx2"/>
                </a:solidFill>
              </a:rPr>
              <a:t> </a:t>
            </a:r>
            <a:r>
              <a:rPr lang="pt-BR" sz="3000" spc="-1" dirty="0">
                <a:solidFill>
                  <a:schemeClr val="tx1"/>
                </a:solidFill>
                <a:uFill>
                  <a:solidFill>
                    <a:srgbClr val="FFFFFF"/>
                  </a:solidFill>
                </a:uFill>
                <a:latin typeface="Arial"/>
                <a:ea typeface="DejaVu Sans"/>
              </a:rPr>
              <a:t>Auditor – Fiscal da Receita Federal do Brasil</a:t>
            </a:r>
            <a:endParaRPr lang="pt-BR" sz="3000" spc="-1" dirty="0">
              <a:solidFill>
                <a:schemeClr val="tx1"/>
              </a:solidFill>
              <a:uFill>
                <a:solidFill>
                  <a:srgbClr val="FFFFFF"/>
                </a:solidFill>
              </a:uFill>
              <a:latin typeface="Arial"/>
            </a:endParaRPr>
          </a:p>
          <a:p>
            <a:pPr algn="ctr">
              <a:lnSpc>
                <a:spcPct val="100000"/>
              </a:lnSpc>
              <a:spcBef>
                <a:spcPts val="1001"/>
              </a:spcBef>
            </a:pPr>
            <a:r>
              <a:rPr lang="pt-BR" sz="3000" spc="-1" dirty="0" smtClean="0">
                <a:solidFill>
                  <a:schemeClr val="tx1"/>
                </a:solidFill>
                <a:uFill>
                  <a:solidFill>
                    <a:srgbClr val="FFFFFF"/>
                  </a:solidFill>
                </a:uFill>
                <a:latin typeface="Arial"/>
                <a:ea typeface="DejaVu Sans"/>
              </a:rPr>
              <a:t>AFRFB</a:t>
            </a:r>
            <a:r>
              <a:rPr lang="pt-BR" altLang="en-US" sz="3000" dirty="0" smtClean="0">
                <a:solidFill>
                  <a:schemeClr val="tx1"/>
                </a:solidFill>
              </a:rPr>
              <a:t> </a:t>
            </a:r>
            <a:endParaRPr lang="pt-BR" altLang="en-US" sz="3000" dirty="0">
              <a:solidFill>
                <a:schemeClr val="tx1"/>
              </a:solidFill>
            </a:endParaRPr>
          </a:p>
        </p:txBody>
      </p:sp>
      <p:sp>
        <p:nvSpPr>
          <p:cNvPr id="203779" name="AutoShape 8" descr="Resultado de imagem para 50 anos receita federal logomarca"/>
          <p:cNvSpPr>
            <a:spLocks noChangeAspect="1" noChangeArrowheads="1"/>
          </p:cNvSpPr>
          <p:nvPr/>
        </p:nvSpPr>
        <p:spPr bwMode="auto">
          <a:xfrm>
            <a:off x="5429250" y="3808413"/>
            <a:ext cx="304800" cy="304800"/>
          </a:xfrm>
          <a:prstGeom prst="rect">
            <a:avLst/>
          </a:prstGeom>
          <a:noFill/>
          <a:ln w="9525">
            <a:noFill/>
            <a:miter lim="800000"/>
            <a:headEnd/>
            <a:tailEnd/>
          </a:ln>
        </p:spPr>
        <p:txBody>
          <a:bodyPr/>
          <a:lstStyle/>
          <a:p>
            <a:endParaRPr lang="pt-BR"/>
          </a:p>
        </p:txBody>
      </p:sp>
      <p:pic>
        <p:nvPicPr>
          <p:cNvPr id="203780" name="Picture 10" descr="Imagem relacionada"/>
          <p:cNvPicPr>
            <a:picLocks noChangeAspect="1" noChangeArrowheads="1"/>
          </p:cNvPicPr>
          <p:nvPr/>
        </p:nvPicPr>
        <p:blipFill>
          <a:blip r:embed="rId2"/>
          <a:srcRect/>
          <a:stretch>
            <a:fillRect/>
          </a:stretch>
        </p:blipFill>
        <p:spPr bwMode="auto">
          <a:xfrm>
            <a:off x="3349625" y="936625"/>
            <a:ext cx="3887788" cy="2914650"/>
          </a:xfrm>
          <a:prstGeom prst="rect">
            <a:avLst/>
          </a:prstGeom>
          <a:noFill/>
          <a:ln w="9525">
            <a:noFill/>
            <a:miter lim="800000"/>
            <a:headEnd/>
            <a:tailEnd/>
          </a:ln>
        </p:spPr>
      </p:pic>
    </p:spTree>
    <p:extLst>
      <p:ext uri="{BB962C8B-B14F-4D97-AF65-F5344CB8AC3E}">
        <p14:creationId xmlns:p14="http://schemas.microsoft.com/office/powerpoint/2010/main" val="1369044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84" name="Picture 2"/>
          <p:cNvPicPr/>
          <p:nvPr/>
        </p:nvPicPr>
        <p:blipFill>
          <a:blip r:embed="rId3"/>
          <a:stretch/>
        </p:blipFill>
        <p:spPr>
          <a:xfrm>
            <a:off x="299520" y="1181160"/>
            <a:ext cx="10563480" cy="6327000"/>
          </a:xfrm>
          <a:prstGeom prst="rect">
            <a:avLst/>
          </a:prstGeom>
          <a:ln>
            <a:noFill/>
          </a:ln>
        </p:spPr>
      </p:pic>
    </p:spTree>
    <p:extLst>
      <p:ext uri="{BB962C8B-B14F-4D97-AF65-F5344CB8AC3E}">
        <p14:creationId xmlns:p14="http://schemas.microsoft.com/office/powerpoint/2010/main" val="80307964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86" name="Picture 2"/>
          <p:cNvPicPr/>
          <p:nvPr/>
        </p:nvPicPr>
        <p:blipFill>
          <a:blip r:embed="rId3"/>
          <a:stretch/>
        </p:blipFill>
        <p:spPr>
          <a:xfrm>
            <a:off x="383760" y="1251000"/>
            <a:ext cx="10563480" cy="6671520"/>
          </a:xfrm>
          <a:prstGeom prst="rect">
            <a:avLst/>
          </a:prstGeom>
          <a:ln>
            <a:noFill/>
          </a:ln>
        </p:spPr>
      </p:pic>
    </p:spTree>
    <p:extLst>
      <p:ext uri="{BB962C8B-B14F-4D97-AF65-F5344CB8AC3E}">
        <p14:creationId xmlns:p14="http://schemas.microsoft.com/office/powerpoint/2010/main" val="29092448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4509" b="1" strike="noStrike" spc="-1">
                <a:solidFill>
                  <a:srgbClr val="000080"/>
                </a:solidFill>
                <a:uFill>
                  <a:solidFill>
                    <a:srgbClr val="FFFFFF"/>
                  </a:solidFill>
                </a:uFill>
                <a:latin typeface="Verdana"/>
                <a:ea typeface="Microsoft YaHei"/>
              </a:rPr>
              <a:t>Classificação dos eventos</a:t>
            </a:r>
            <a:r>
              <a:rPr lang="pt-BR" sz="4509" b="1" strike="noStrike" spc="-1">
                <a:solidFill>
                  <a:srgbClr val="000000"/>
                </a:solidFill>
                <a:uFill>
                  <a:solidFill>
                    <a:srgbClr val="FFFFFF"/>
                  </a:solidFill>
                </a:uFill>
                <a:latin typeface="Verdana"/>
                <a:ea typeface="Microsoft YaHei"/>
              </a:rPr>
              <a:t> </a:t>
            </a:r>
            <a:endParaRPr lang="pt-BR" sz="1800" b="0" strike="noStrike" spc="-1">
              <a:solidFill>
                <a:srgbClr val="000000"/>
              </a:solidFill>
              <a:uFill>
                <a:solidFill>
                  <a:srgbClr val="FFFFFF"/>
                </a:solidFill>
              </a:uFill>
              <a:latin typeface="Arial"/>
            </a:endParaRPr>
          </a:p>
        </p:txBody>
      </p:sp>
      <p:sp>
        <p:nvSpPr>
          <p:cNvPr id="188"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189" name="CustomShape 3"/>
          <p:cNvSpPr/>
          <p:nvPr/>
        </p:nvSpPr>
        <p:spPr>
          <a:xfrm>
            <a:off x="708480" y="2052360"/>
            <a:ext cx="9775080" cy="3782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85320" tIns="42480" rIns="85320" bIns="42480" anchor="ctr"/>
          <a:lstStyle/>
          <a:p>
            <a:pPr>
              <a:lnSpc>
                <a:spcPct val="100000"/>
              </a:lnSpc>
            </a:pPr>
            <a:r>
              <a:rPr lang="pt-BR" sz="4159" b="1" strike="noStrike" spc="-1">
                <a:solidFill>
                  <a:srgbClr val="000080"/>
                </a:solidFill>
                <a:uFill>
                  <a:solidFill>
                    <a:srgbClr val="FFFFFF"/>
                  </a:solidFill>
                </a:uFill>
                <a:latin typeface="Verdana"/>
                <a:ea typeface="Microsoft YaHei"/>
              </a:rPr>
              <a:t>Eventos de Tabelas;</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4159" b="1" strike="noStrike" spc="-1">
                <a:solidFill>
                  <a:srgbClr val="000080"/>
                </a:solidFill>
                <a:uFill>
                  <a:solidFill>
                    <a:srgbClr val="FFFFFF"/>
                  </a:solidFill>
                </a:uFill>
                <a:latin typeface="Verdana"/>
                <a:ea typeface="Microsoft YaHei"/>
              </a:rPr>
              <a:t>Eventos periódicos;</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4159" b="1" strike="noStrike" spc="-1">
                <a:solidFill>
                  <a:srgbClr val="000080"/>
                </a:solidFill>
                <a:uFill>
                  <a:solidFill>
                    <a:srgbClr val="FFFFFF"/>
                  </a:solidFill>
                </a:uFill>
                <a:latin typeface="Verdana"/>
                <a:ea typeface="Microsoft YaHei"/>
              </a:rPr>
              <a:t>Evento não periódico;</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4159" b="1" strike="noStrike" spc="-1">
                <a:solidFill>
                  <a:srgbClr val="000080"/>
                </a:solidFill>
                <a:uFill>
                  <a:solidFill>
                    <a:srgbClr val="FFFFFF"/>
                  </a:solidFill>
                </a:uFill>
                <a:latin typeface="Verdana"/>
                <a:ea typeface="Microsoft YaHei"/>
              </a:rPr>
              <a:t>Eventos de controle.</a:t>
            </a:r>
            <a:endParaRPr lang="pt-BR" sz="1800" b="0" strike="noStrike" spc="-1">
              <a:solidFill>
                <a:srgbClr val="000000"/>
              </a:solidFill>
              <a:uFill>
                <a:solidFill>
                  <a:srgbClr val="FFFFFF"/>
                </a:solidFill>
              </a:uFill>
              <a:latin typeface="Arial"/>
            </a:endParaRPr>
          </a:p>
        </p:txBody>
      </p:sp>
      <p:sp>
        <p:nvSpPr>
          <p:cNvPr id="190" name="CustomShape 4"/>
          <p:cNvSpPr/>
          <p:nvPr/>
        </p:nvSpPr>
        <p:spPr>
          <a:xfrm>
            <a:off x="512280" y="5766480"/>
            <a:ext cx="9971280" cy="16938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646037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92" name="Picture 2"/>
          <p:cNvPicPr/>
          <p:nvPr/>
        </p:nvPicPr>
        <p:blipFill>
          <a:blip r:embed="rId3"/>
          <a:stretch/>
        </p:blipFill>
        <p:spPr>
          <a:xfrm>
            <a:off x="394920" y="970200"/>
            <a:ext cx="10563480" cy="6954120"/>
          </a:xfrm>
          <a:prstGeom prst="rect">
            <a:avLst/>
          </a:prstGeom>
          <a:ln>
            <a:noFill/>
          </a:ln>
        </p:spPr>
      </p:pic>
      <p:pic>
        <p:nvPicPr>
          <p:cNvPr id="193" name="Picture 3"/>
          <p:cNvPicPr/>
          <p:nvPr/>
        </p:nvPicPr>
        <p:blipFill>
          <a:blip r:embed="rId4"/>
          <a:stretch/>
        </p:blipFill>
        <p:spPr>
          <a:xfrm>
            <a:off x="7250760" y="1668960"/>
            <a:ext cx="2583360" cy="380880"/>
          </a:xfrm>
          <a:prstGeom prst="rect">
            <a:avLst/>
          </a:prstGeom>
          <a:ln>
            <a:noFill/>
          </a:ln>
        </p:spPr>
      </p:pic>
      <p:pic>
        <p:nvPicPr>
          <p:cNvPr id="194" name="Picture 4"/>
          <p:cNvPicPr/>
          <p:nvPr/>
        </p:nvPicPr>
        <p:blipFill>
          <a:blip r:embed="rId5"/>
          <a:stretch/>
        </p:blipFill>
        <p:spPr>
          <a:xfrm>
            <a:off x="8655480" y="2718000"/>
            <a:ext cx="1297800" cy="413640"/>
          </a:xfrm>
          <a:prstGeom prst="rect">
            <a:avLst/>
          </a:prstGeom>
          <a:ln>
            <a:noFill/>
          </a:ln>
        </p:spPr>
      </p:pic>
      <p:pic>
        <p:nvPicPr>
          <p:cNvPr id="195" name="Picture 5"/>
          <p:cNvPicPr/>
          <p:nvPr/>
        </p:nvPicPr>
        <p:blipFill>
          <a:blip r:embed="rId6"/>
          <a:stretch/>
        </p:blipFill>
        <p:spPr>
          <a:xfrm>
            <a:off x="7245000" y="3490200"/>
            <a:ext cx="1296000" cy="413640"/>
          </a:xfrm>
          <a:prstGeom prst="rect">
            <a:avLst/>
          </a:prstGeom>
          <a:ln>
            <a:noFill/>
          </a:ln>
        </p:spPr>
      </p:pic>
      <p:pic>
        <p:nvPicPr>
          <p:cNvPr id="196" name="Picture 6"/>
          <p:cNvPicPr/>
          <p:nvPr/>
        </p:nvPicPr>
        <p:blipFill>
          <a:blip r:embed="rId7"/>
          <a:stretch/>
        </p:blipFill>
        <p:spPr>
          <a:xfrm>
            <a:off x="8635320" y="3380040"/>
            <a:ext cx="2141640" cy="648720"/>
          </a:xfrm>
          <a:prstGeom prst="rect">
            <a:avLst/>
          </a:prstGeom>
          <a:ln>
            <a:noFill/>
          </a:ln>
        </p:spPr>
      </p:pic>
      <p:pic>
        <p:nvPicPr>
          <p:cNvPr id="197" name="Picture 7"/>
          <p:cNvPicPr/>
          <p:nvPr/>
        </p:nvPicPr>
        <p:blipFill>
          <a:blip r:embed="rId8"/>
          <a:stretch/>
        </p:blipFill>
        <p:spPr>
          <a:xfrm>
            <a:off x="5677200" y="5229000"/>
            <a:ext cx="2583360" cy="380880"/>
          </a:xfrm>
          <a:prstGeom prst="rect">
            <a:avLst/>
          </a:prstGeom>
          <a:ln>
            <a:noFill/>
          </a:ln>
        </p:spPr>
      </p:pic>
      <p:pic>
        <p:nvPicPr>
          <p:cNvPr id="198" name="Picture 8"/>
          <p:cNvPicPr/>
          <p:nvPr/>
        </p:nvPicPr>
        <p:blipFill>
          <a:blip r:embed="rId9"/>
          <a:stretch/>
        </p:blipFill>
        <p:spPr>
          <a:xfrm>
            <a:off x="8514360" y="6364080"/>
            <a:ext cx="1360080" cy="756720"/>
          </a:xfrm>
          <a:prstGeom prst="rect">
            <a:avLst/>
          </a:prstGeom>
          <a:ln>
            <a:noFill/>
          </a:ln>
        </p:spPr>
      </p:pic>
    </p:spTree>
    <p:extLst>
      <p:ext uri="{BB962C8B-B14F-4D97-AF65-F5344CB8AC3E}">
        <p14:creationId xmlns:p14="http://schemas.microsoft.com/office/powerpoint/2010/main" val="10357823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a:t>
            </a:r>
            <a:endParaRPr/>
          </a:p>
        </p:txBody>
      </p:sp>
      <p:sp>
        <p:nvSpPr>
          <p:cNvPr id="50" name="CustomShape 2"/>
          <p:cNvSpPr/>
          <p:nvPr/>
        </p:nvSpPr>
        <p:spPr>
          <a:xfrm>
            <a:off x="568521" y="2200144"/>
            <a:ext cx="10371995" cy="5190498"/>
          </a:xfrm>
          <a:prstGeom prst="rect">
            <a:avLst/>
          </a:prstGeom>
        </p:spPr>
        <p:txBody>
          <a:bodyPr lIns="88933" tIns="44286" rIns="88933" bIns="44286"/>
          <a:lstStyle/>
          <a:p>
            <a:pPr>
              <a:lnSpc>
                <a:spcPct val="100000"/>
              </a:lnSpc>
              <a:buFont typeface="Wingdings" charset="2"/>
              <a:buChar char=""/>
            </a:pPr>
            <a:r>
              <a:rPr lang="pt-BR" sz="2800" b="1">
                <a:solidFill>
                  <a:srgbClr val="000080"/>
                </a:solidFill>
                <a:latin typeface="Verdana"/>
                <a:ea typeface="Verdana"/>
              </a:rPr>
              <a:t>R-1000	 - Informações do Contribuinte;</a:t>
            </a:r>
            <a:endParaRPr/>
          </a:p>
          <a:p>
            <a:pPr>
              <a:lnSpc>
                <a:spcPct val="100000"/>
              </a:lnSpc>
              <a:buFont typeface="Wingdings" charset="2"/>
              <a:buChar char=""/>
            </a:pPr>
            <a:r>
              <a:rPr lang="pt-BR" sz="2800" b="1">
                <a:solidFill>
                  <a:srgbClr val="000080"/>
                </a:solidFill>
                <a:latin typeface="Verdana"/>
                <a:ea typeface="Verdana"/>
              </a:rPr>
              <a:t>R-1070	 - Tabela de Processos Adm/Judiciais;</a:t>
            </a:r>
            <a:endParaRPr/>
          </a:p>
          <a:p>
            <a:pPr>
              <a:lnSpc>
                <a:spcPct val="100000"/>
              </a:lnSpc>
              <a:buFont typeface="Wingdings" charset="2"/>
              <a:buChar char=""/>
            </a:pPr>
            <a:r>
              <a:rPr lang="pt-BR" sz="2800" b="1">
                <a:solidFill>
                  <a:srgbClr val="000080"/>
                </a:solidFill>
                <a:latin typeface="Verdana"/>
                <a:ea typeface="Verdana"/>
              </a:rPr>
              <a:t>R-2010	 - Ret. Contrib. Previd. Servs. Tomados;</a:t>
            </a:r>
            <a:endParaRPr/>
          </a:p>
          <a:p>
            <a:pPr>
              <a:lnSpc>
                <a:spcPct val="100000"/>
              </a:lnSpc>
              <a:buFont typeface="Wingdings" charset="2"/>
              <a:buChar char=""/>
            </a:pPr>
            <a:r>
              <a:rPr lang="pt-BR" sz="2800" b="1">
                <a:solidFill>
                  <a:srgbClr val="000080"/>
                </a:solidFill>
                <a:latin typeface="Verdana"/>
                <a:ea typeface="Verdana"/>
              </a:rPr>
              <a:t>R-2020 -	Ret. Contrib. Previd Servs. Prestados;</a:t>
            </a:r>
            <a:endParaRPr/>
          </a:p>
          <a:p>
            <a:pPr>
              <a:lnSpc>
                <a:spcPct val="100000"/>
              </a:lnSpc>
              <a:buFont typeface="Wingdings" charset="2"/>
              <a:buChar char=""/>
            </a:pPr>
            <a:r>
              <a:rPr lang="pt-BR" sz="2800" b="1">
                <a:solidFill>
                  <a:srgbClr val="000080"/>
                </a:solidFill>
                <a:latin typeface="Verdana"/>
                <a:ea typeface="Verdana"/>
              </a:rPr>
              <a:t>R-2030	- Recursos Recebidos p/ Assoc. Desport.;</a:t>
            </a:r>
            <a:endParaRPr/>
          </a:p>
          <a:p>
            <a:pPr>
              <a:lnSpc>
                <a:spcPct val="100000"/>
              </a:lnSpc>
              <a:buFont typeface="Wingdings" charset="2"/>
              <a:buChar char=""/>
            </a:pPr>
            <a:r>
              <a:rPr lang="pt-BR" sz="2800" b="1">
                <a:solidFill>
                  <a:srgbClr val="000080"/>
                </a:solidFill>
                <a:latin typeface="Verdana"/>
                <a:ea typeface="Verdana"/>
              </a:rPr>
              <a:t>R-2040	- Recursos Repassados p/Assoc. Desport.</a:t>
            </a:r>
            <a:endParaRPr/>
          </a:p>
          <a:p>
            <a:pPr>
              <a:lnSpc>
                <a:spcPct val="100000"/>
              </a:lnSpc>
              <a:buFont typeface="Wingdings" charset="2"/>
              <a:buChar char=""/>
            </a:pPr>
            <a:r>
              <a:rPr lang="pt-BR" sz="2800" b="1">
                <a:solidFill>
                  <a:srgbClr val="000080"/>
                </a:solidFill>
                <a:latin typeface="Verdana"/>
                <a:ea typeface="Verdana"/>
              </a:rPr>
              <a:t>R-2050	- Comerc. Produção Prod. Rural PJ;</a:t>
            </a:r>
            <a:endParaRPr/>
          </a:p>
          <a:p>
            <a:pPr>
              <a:lnSpc>
                <a:spcPct val="100000"/>
              </a:lnSpc>
              <a:buFont typeface="Wingdings" charset="2"/>
              <a:buChar char=""/>
            </a:pPr>
            <a:r>
              <a:rPr lang="pt-BR" sz="2800" b="1">
                <a:solidFill>
                  <a:srgbClr val="000080"/>
                </a:solidFill>
                <a:latin typeface="Verdana"/>
                <a:ea typeface="Verdana"/>
              </a:rPr>
              <a:t>R-2060	- Contrib. Previd. s/Receita Bruta – CPRB;</a:t>
            </a:r>
            <a:endParaRPr/>
          </a:p>
        </p:txBody>
      </p:sp>
    </p:spTree>
    <p:extLst>
      <p:ext uri="{BB962C8B-B14F-4D97-AF65-F5344CB8AC3E}">
        <p14:creationId xmlns:p14="http://schemas.microsoft.com/office/powerpoint/2010/main" val="3714987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a:t>
            </a:r>
            <a:endParaRPr/>
          </a:p>
        </p:txBody>
      </p:sp>
      <p:sp>
        <p:nvSpPr>
          <p:cNvPr id="52" name="CustomShape 2"/>
          <p:cNvSpPr/>
          <p:nvPr/>
        </p:nvSpPr>
        <p:spPr>
          <a:xfrm>
            <a:off x="568521" y="2200144"/>
            <a:ext cx="10371995" cy="5190498"/>
          </a:xfrm>
          <a:prstGeom prst="rect">
            <a:avLst/>
          </a:prstGeom>
        </p:spPr>
        <p:txBody>
          <a:bodyPr lIns="88933" tIns="44286" rIns="88933" bIns="44286"/>
          <a:lstStyle/>
          <a:p>
            <a:pPr algn="just">
              <a:lnSpc>
                <a:spcPct val="100000"/>
              </a:lnSpc>
              <a:buFont typeface="Wingdings" charset="2"/>
              <a:buChar char=""/>
            </a:pPr>
            <a:r>
              <a:rPr lang="pt-BR" sz="3200" b="1" dirty="0">
                <a:solidFill>
                  <a:srgbClr val="FF0000"/>
                </a:solidFill>
                <a:latin typeface="Verdana"/>
                <a:ea typeface="Verdana"/>
              </a:rPr>
              <a:t>R-2070	- Retenções na Fonte (IR, CSLL, </a:t>
            </a:r>
            <a:r>
              <a:rPr lang="pt-BR" sz="3200" b="1" dirty="0" err="1">
                <a:solidFill>
                  <a:srgbClr val="FF0000"/>
                </a:solidFill>
                <a:latin typeface="Verdana"/>
                <a:ea typeface="Verdana"/>
              </a:rPr>
              <a:t>Cofins</a:t>
            </a:r>
            <a:r>
              <a:rPr lang="pt-BR" sz="3200" b="1" dirty="0">
                <a:solidFill>
                  <a:srgbClr val="FF0000"/>
                </a:solidFill>
                <a:latin typeface="Verdana"/>
                <a:ea typeface="Verdana"/>
              </a:rPr>
              <a:t>, PIS/PASEP) – Pagamento diversos;</a:t>
            </a:r>
            <a:endParaRPr sz="3200" dirty="0">
              <a:solidFill>
                <a:srgbClr val="FF0000"/>
              </a:solidFill>
            </a:endParaRPr>
          </a:p>
          <a:p>
            <a:pPr algn="just">
              <a:lnSpc>
                <a:spcPct val="100000"/>
              </a:lnSpc>
              <a:buFont typeface="Wingdings" charset="2"/>
              <a:buChar char=""/>
            </a:pPr>
            <a:r>
              <a:rPr lang="pt-BR" sz="3200" b="1" dirty="0">
                <a:solidFill>
                  <a:srgbClr val="000080"/>
                </a:solidFill>
                <a:latin typeface="Verdana"/>
                <a:ea typeface="Verdana"/>
              </a:rPr>
              <a:t>R-2098	- Reabertura dos Eventos Periódicos;</a:t>
            </a:r>
            <a:endParaRPr sz="3200" dirty="0"/>
          </a:p>
          <a:p>
            <a:pPr algn="just">
              <a:lnSpc>
                <a:spcPct val="100000"/>
              </a:lnSpc>
              <a:buFont typeface="Wingdings" charset="2"/>
              <a:buChar char=""/>
            </a:pPr>
            <a:r>
              <a:rPr lang="pt-BR" sz="3200" b="1" dirty="0">
                <a:solidFill>
                  <a:srgbClr val="000080"/>
                </a:solidFill>
                <a:latin typeface="Verdana"/>
                <a:ea typeface="Verdana"/>
              </a:rPr>
              <a:t>R-2099	- Fechamento dos Eventos Periódicos;</a:t>
            </a:r>
            <a:endParaRPr sz="3200" dirty="0"/>
          </a:p>
          <a:p>
            <a:pPr algn="just">
              <a:lnSpc>
                <a:spcPct val="100000"/>
              </a:lnSpc>
              <a:buFont typeface="Wingdings" charset="2"/>
              <a:buChar char=""/>
            </a:pPr>
            <a:r>
              <a:rPr lang="pt-BR" sz="3200" b="1" dirty="0">
                <a:solidFill>
                  <a:srgbClr val="000080"/>
                </a:solidFill>
                <a:latin typeface="Verdana"/>
                <a:ea typeface="Verdana"/>
              </a:rPr>
              <a:t>R-3030	- Receita de Espetáculos Desportivos;</a:t>
            </a:r>
            <a:endParaRPr sz="3200" dirty="0"/>
          </a:p>
          <a:p>
            <a:pPr algn="just">
              <a:lnSpc>
                <a:spcPct val="100000"/>
              </a:lnSpc>
              <a:buFont typeface="Wingdings" charset="2"/>
              <a:buChar char=""/>
            </a:pPr>
            <a:r>
              <a:rPr lang="pt-BR" sz="3200" b="1" dirty="0">
                <a:solidFill>
                  <a:srgbClr val="000080"/>
                </a:solidFill>
                <a:latin typeface="Verdana"/>
                <a:ea typeface="Verdana"/>
              </a:rPr>
              <a:t>R-9000	- Exclusão de Eventos;</a:t>
            </a:r>
            <a:endParaRPr sz="3200" dirty="0"/>
          </a:p>
          <a:p>
            <a:pPr algn="just">
              <a:lnSpc>
                <a:spcPct val="100000"/>
              </a:lnSpc>
              <a:buFont typeface="Wingdings" charset="2"/>
              <a:buChar char=""/>
            </a:pPr>
            <a:r>
              <a:rPr lang="pt-BR" sz="3200" b="1" dirty="0">
                <a:solidFill>
                  <a:srgbClr val="000080"/>
                </a:solidFill>
                <a:latin typeface="Verdana"/>
                <a:ea typeface="Verdana"/>
              </a:rPr>
              <a:t>R-5001 - </a:t>
            </a:r>
            <a:r>
              <a:rPr lang="pt-BR" sz="3200" b="1" dirty="0" smtClean="0">
                <a:solidFill>
                  <a:srgbClr val="000080"/>
                </a:solidFill>
                <a:latin typeface="Verdana"/>
                <a:ea typeface="Verdana"/>
              </a:rPr>
              <a:t>Informações </a:t>
            </a:r>
            <a:r>
              <a:rPr lang="pt-BR" sz="3200" b="1" dirty="0">
                <a:solidFill>
                  <a:srgbClr val="000080"/>
                </a:solidFill>
                <a:latin typeface="Verdana"/>
                <a:ea typeface="Verdana"/>
              </a:rPr>
              <a:t>das bases e dos tributos consolidados por contribuinte.</a:t>
            </a:r>
            <a:endParaRPr sz="3200" dirty="0"/>
          </a:p>
        </p:txBody>
      </p:sp>
    </p:spTree>
    <p:extLst>
      <p:ext uri="{BB962C8B-B14F-4D97-AF65-F5344CB8AC3E}">
        <p14:creationId xmlns:p14="http://schemas.microsoft.com/office/powerpoint/2010/main" val="1487764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496440" y="1280160"/>
            <a:ext cx="9515160" cy="63612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a:lnSpc>
                <a:spcPct val="100000"/>
              </a:lnSpc>
            </a:pPr>
            <a:r>
              <a:rPr lang="pt-BR" sz="3800" b="1" strike="noStrike" spc="-1">
                <a:solidFill>
                  <a:srgbClr val="000080"/>
                </a:solidFill>
                <a:uFill>
                  <a:solidFill>
                    <a:srgbClr val="FFFFFF"/>
                  </a:solidFill>
                </a:uFill>
                <a:latin typeface="Verdana"/>
                <a:ea typeface="Verdana"/>
              </a:rPr>
              <a:t>Eventos de Tabelas</a:t>
            </a:r>
            <a:endParaRPr lang="pt-BR" sz="1800" b="0" strike="noStrike" spc="-1">
              <a:solidFill>
                <a:srgbClr val="000000"/>
              </a:solidFill>
              <a:uFill>
                <a:solidFill>
                  <a:srgbClr val="FFFFFF"/>
                </a:solidFill>
              </a:uFill>
              <a:latin typeface="Arial"/>
            </a:endParaRPr>
          </a:p>
        </p:txBody>
      </p:sp>
      <p:sp>
        <p:nvSpPr>
          <p:cNvPr id="202" name="CustomShape 2"/>
          <p:cNvSpPr/>
          <p:nvPr/>
        </p:nvSpPr>
        <p:spPr>
          <a:xfrm>
            <a:off x="568440" y="2200320"/>
            <a:ext cx="10367280" cy="518580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indent="-216000">
              <a:lnSpc>
                <a:spcPct val="100000"/>
              </a:lnSpc>
              <a:buClr>
                <a:srgbClr val="000080"/>
              </a:buClr>
              <a:buFont typeface="Wingdings" charset="2"/>
              <a:buChar char=""/>
            </a:pPr>
            <a:r>
              <a:rPr lang="pt-BR" sz="2900" b="1" strike="noStrike" spc="-1" dirty="0">
                <a:solidFill>
                  <a:srgbClr val="000080"/>
                </a:solidFill>
                <a:uFill>
                  <a:solidFill>
                    <a:srgbClr val="FFFFFF"/>
                  </a:solidFill>
                </a:uFill>
                <a:latin typeface="Verdana"/>
                <a:ea typeface="Verdana"/>
              </a:rPr>
              <a:t>Estabelecimentos:</a:t>
            </a:r>
            <a:endParaRPr lang="pt-BR" sz="1800" b="0" strike="noStrike" spc="-1" dirty="0">
              <a:solidFill>
                <a:srgbClr val="000000"/>
              </a:solidFill>
              <a:uFill>
                <a:solidFill>
                  <a:srgbClr val="FFFFFF"/>
                </a:solidFill>
              </a:uFill>
              <a:latin typeface="Arial"/>
            </a:endParaRPr>
          </a:p>
          <a:p>
            <a:pPr marL="457200" algn="just">
              <a:lnSpc>
                <a:spcPct val="100000"/>
              </a:lnSpc>
            </a:pPr>
            <a:endParaRPr lang="pt-BR" sz="1800" b="0" strike="noStrike" spc="-1" dirty="0">
              <a:solidFill>
                <a:srgbClr val="000000"/>
              </a:solidFill>
              <a:uFill>
                <a:solidFill>
                  <a:srgbClr val="FFFFFF"/>
                </a:solidFill>
              </a:uFill>
              <a:latin typeface="Arial"/>
            </a:endParaRPr>
          </a:p>
          <a:p>
            <a:pPr marL="971550" indent="-514350" algn="just">
              <a:lnSpc>
                <a:spcPct val="100000"/>
              </a:lnSpc>
              <a:buFont typeface="+mj-lt"/>
              <a:buAutoNum type="arabicPeriod"/>
            </a:pPr>
            <a:r>
              <a:rPr lang="pt-BR" sz="2800" b="1" strike="noStrike" spc="-1" dirty="0">
                <a:solidFill>
                  <a:srgbClr val="000080"/>
                </a:solidFill>
                <a:uFill>
                  <a:solidFill>
                    <a:srgbClr val="FFFFFF"/>
                  </a:solidFill>
                </a:uFill>
                <a:latin typeface="Verdana"/>
                <a:ea typeface="Verdana"/>
              </a:rPr>
              <a:t>Não há informações de cadastro de estabelecimentos na EFD-</a:t>
            </a:r>
            <a:r>
              <a:rPr lang="pt-BR" sz="2800" b="1" strike="noStrike" spc="-1" dirty="0" err="1">
                <a:solidFill>
                  <a:srgbClr val="000080"/>
                </a:solidFill>
                <a:uFill>
                  <a:solidFill>
                    <a:srgbClr val="FFFFFF"/>
                  </a:solidFill>
                </a:uFill>
                <a:latin typeface="Verdana"/>
                <a:ea typeface="Verdana"/>
              </a:rPr>
              <a:t>Reinf</a:t>
            </a:r>
            <a:r>
              <a:rPr lang="pt-BR" sz="2800" b="1" strike="noStrike" spc="-1" dirty="0">
                <a:solidFill>
                  <a:srgbClr val="000080"/>
                </a:solidFill>
                <a:uFill>
                  <a:solidFill>
                    <a:srgbClr val="FFFFFF"/>
                  </a:solidFill>
                </a:uFill>
                <a:latin typeface="Verdana"/>
                <a:ea typeface="Verdana"/>
              </a:rPr>
              <a:t> (diferente do eSocial);</a:t>
            </a:r>
            <a:endParaRPr lang="pt-BR" sz="18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marL="241200" lvl="1" algn="just">
              <a:lnSpc>
                <a:spcPct val="100000"/>
              </a:lnSpc>
              <a:buClr>
                <a:srgbClr val="000080"/>
              </a:buClr>
              <a:buSzPct val="25000"/>
            </a:pPr>
            <a:r>
              <a:rPr lang="pt-BR" sz="2800" b="1" strike="noStrike" spc="-1" dirty="0" smtClean="0">
                <a:solidFill>
                  <a:srgbClr val="000080"/>
                </a:solidFill>
                <a:uFill>
                  <a:solidFill>
                    <a:srgbClr val="FFFFFF"/>
                  </a:solidFill>
                </a:uFill>
                <a:latin typeface="Verdana"/>
                <a:ea typeface="Verdana"/>
              </a:rPr>
              <a:t> 2.	Quando </a:t>
            </a:r>
            <a:r>
              <a:rPr lang="pt-BR" sz="2800" b="1" strike="noStrike" spc="-1" dirty="0">
                <a:solidFill>
                  <a:srgbClr val="000080"/>
                </a:solidFill>
                <a:uFill>
                  <a:solidFill>
                    <a:srgbClr val="FFFFFF"/>
                  </a:solidFill>
                </a:uFill>
                <a:latin typeface="Verdana"/>
                <a:ea typeface="Verdana"/>
              </a:rPr>
              <a:t>necessárias, as informações de </a:t>
            </a:r>
            <a:r>
              <a:rPr lang="pt-BR" sz="2800" b="1" strike="noStrike" spc="-1" dirty="0" smtClean="0">
                <a:solidFill>
                  <a:srgbClr val="000080"/>
                </a:solidFill>
                <a:uFill>
                  <a:solidFill>
                    <a:srgbClr val="FFFFFF"/>
                  </a:solidFill>
                </a:uFill>
                <a:latin typeface="Verdana"/>
                <a:ea typeface="Verdana"/>
              </a:rPr>
              <a:t>	estabelecimentos </a:t>
            </a:r>
            <a:r>
              <a:rPr lang="pt-BR" sz="2800" b="1" strike="noStrike" spc="-1" dirty="0">
                <a:solidFill>
                  <a:srgbClr val="000080"/>
                </a:solidFill>
                <a:uFill>
                  <a:solidFill>
                    <a:srgbClr val="FFFFFF"/>
                  </a:solidFill>
                </a:uFill>
                <a:latin typeface="Verdana"/>
                <a:ea typeface="Verdana"/>
              </a:rPr>
              <a:t>são prestadas diretamente </a:t>
            </a:r>
            <a:r>
              <a:rPr lang="pt-BR" sz="2800" b="1" strike="noStrike" spc="-1" dirty="0" smtClean="0">
                <a:solidFill>
                  <a:srgbClr val="000080"/>
                </a:solidFill>
                <a:uFill>
                  <a:solidFill>
                    <a:srgbClr val="FFFFFF"/>
                  </a:solidFill>
                </a:uFill>
                <a:latin typeface="Verdana"/>
                <a:ea typeface="Verdana"/>
              </a:rPr>
              <a:t>	nos </a:t>
            </a:r>
            <a:r>
              <a:rPr lang="pt-BR" sz="2800" b="1" strike="noStrike" spc="-1" dirty="0">
                <a:solidFill>
                  <a:srgbClr val="000080"/>
                </a:solidFill>
                <a:uFill>
                  <a:solidFill>
                    <a:srgbClr val="FFFFFF"/>
                  </a:solidFill>
                </a:uFill>
                <a:latin typeface="Verdana"/>
                <a:ea typeface="Verdana"/>
              </a:rPr>
              <a:t>eventos periódicos e validadas no </a:t>
            </a:r>
            <a:r>
              <a:rPr lang="pt-BR" sz="2800" b="1" strike="noStrike" spc="-1" dirty="0" smtClean="0">
                <a:solidFill>
                  <a:srgbClr val="000080"/>
                </a:solidFill>
                <a:uFill>
                  <a:solidFill>
                    <a:srgbClr val="FFFFFF"/>
                  </a:solidFill>
                </a:uFill>
                <a:latin typeface="Verdana"/>
                <a:ea typeface="Verdana"/>
              </a:rPr>
              <a:t>	cadastro </a:t>
            </a:r>
            <a:r>
              <a:rPr lang="pt-BR" sz="2800" b="1" strike="noStrike" spc="-1" dirty="0">
                <a:solidFill>
                  <a:srgbClr val="000080"/>
                </a:solidFill>
                <a:uFill>
                  <a:solidFill>
                    <a:srgbClr val="FFFFFF"/>
                  </a:solidFill>
                </a:uFill>
                <a:latin typeface="Verdana"/>
                <a:ea typeface="Verdana"/>
              </a:rPr>
              <a:t>do CNPJ.</a:t>
            </a: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756369112"/>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de Tabelas</a:t>
            </a:r>
            <a:endParaRPr/>
          </a:p>
        </p:txBody>
      </p:sp>
      <p:sp>
        <p:nvSpPr>
          <p:cNvPr id="73" name="CustomShape 2"/>
          <p:cNvSpPr/>
          <p:nvPr/>
        </p:nvSpPr>
        <p:spPr>
          <a:xfrm>
            <a:off x="568521" y="2200144"/>
            <a:ext cx="10371995" cy="5190498"/>
          </a:xfrm>
          <a:prstGeom prst="rect">
            <a:avLst/>
          </a:prstGeom>
        </p:spPr>
        <p:txBody>
          <a:bodyPr lIns="88933" tIns="44286" rIns="88933" bIns="44286"/>
          <a:lstStyle/>
          <a:p>
            <a:pPr>
              <a:lnSpc>
                <a:spcPct val="100000"/>
              </a:lnSpc>
              <a:buFont typeface="Wingdings" charset="2"/>
              <a:buChar char=""/>
            </a:pPr>
            <a:r>
              <a:rPr lang="pt-BR" sz="2800" b="1" dirty="0">
                <a:solidFill>
                  <a:srgbClr val="000080"/>
                </a:solidFill>
                <a:latin typeface="Verdana"/>
                <a:ea typeface="Verdana"/>
              </a:rPr>
              <a:t>Estabelecimentos:</a:t>
            </a:r>
            <a:endParaRPr dirty="0"/>
          </a:p>
          <a:p>
            <a:pPr marL="914400" lvl="1" indent="-457200" algn="just">
              <a:lnSpc>
                <a:spcPct val="100000"/>
              </a:lnSpc>
              <a:buSzPct val="25000"/>
              <a:buFont typeface="Wingdings" panose="05000000000000000000" pitchFamily="2" charset="2"/>
              <a:buChar char="Ø"/>
            </a:pPr>
            <a:r>
              <a:rPr lang="pt-BR" sz="2800" b="1" dirty="0">
                <a:solidFill>
                  <a:srgbClr val="000080"/>
                </a:solidFill>
                <a:latin typeface="Verdana"/>
                <a:ea typeface="Verdana"/>
              </a:rPr>
              <a:t>No eSocial as informações de estabelecimentos são necessárias pois algumas das informações lá prestadas são de responsabilidade do contribuinte – Exemplos: CNAE preponderante, processos administrativos e/ou jurídicos sobre o FAP, etc.</a:t>
            </a:r>
            <a:endParaRPr dirty="0"/>
          </a:p>
          <a:p>
            <a:pPr algn="just">
              <a:lnSpc>
                <a:spcPct val="100000"/>
              </a:lnSpc>
            </a:pPr>
            <a:endParaRPr dirty="0"/>
          </a:p>
          <a:p>
            <a:pPr marL="914400" lvl="1" indent="-457200" algn="just">
              <a:lnSpc>
                <a:spcPct val="100000"/>
              </a:lnSpc>
              <a:buSzPct val="25000"/>
              <a:buFont typeface="Wingdings" panose="05000000000000000000" pitchFamily="2" charset="2"/>
              <a:buChar char="Ø"/>
            </a:pPr>
            <a:r>
              <a:rPr lang="pt-BR" sz="2800" b="1" dirty="0" smtClean="0">
                <a:solidFill>
                  <a:srgbClr val="000080"/>
                </a:solidFill>
                <a:latin typeface="Verdana"/>
                <a:ea typeface="Verdana"/>
              </a:rPr>
              <a:t>Na </a:t>
            </a:r>
            <a:r>
              <a:rPr lang="pt-BR" sz="2800" b="1" dirty="0">
                <a:solidFill>
                  <a:srgbClr val="000080"/>
                </a:solidFill>
                <a:latin typeface="Verdana"/>
                <a:ea typeface="Verdana"/>
              </a:rPr>
              <a:t>EFD-</a:t>
            </a:r>
            <a:r>
              <a:rPr lang="pt-BR" sz="2800" b="1" dirty="0" err="1">
                <a:solidFill>
                  <a:srgbClr val="000080"/>
                </a:solidFill>
                <a:latin typeface="Verdana"/>
                <a:ea typeface="Verdana"/>
              </a:rPr>
              <a:t>Reinf</a:t>
            </a:r>
            <a:r>
              <a:rPr lang="pt-BR" sz="2800" b="1" dirty="0">
                <a:solidFill>
                  <a:srgbClr val="000080"/>
                </a:solidFill>
                <a:latin typeface="Verdana"/>
                <a:ea typeface="Verdana"/>
              </a:rPr>
              <a:t> não há essa necessidade.</a:t>
            </a:r>
            <a:endParaRPr dirty="0"/>
          </a:p>
        </p:txBody>
      </p:sp>
    </p:spTree>
    <p:extLst>
      <p:ext uri="{BB962C8B-B14F-4D97-AF65-F5344CB8AC3E}">
        <p14:creationId xmlns:p14="http://schemas.microsoft.com/office/powerpoint/2010/main" val="3073660596"/>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496440" y="1280160"/>
            <a:ext cx="9515160" cy="63612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a:lnSpc>
                <a:spcPct val="100000"/>
              </a:lnSpc>
            </a:pPr>
            <a:r>
              <a:rPr lang="pt-BR" sz="3800" b="1" strike="noStrike" spc="-1">
                <a:solidFill>
                  <a:srgbClr val="000080"/>
                </a:solidFill>
                <a:uFill>
                  <a:solidFill>
                    <a:srgbClr val="FFFFFF"/>
                  </a:solidFill>
                </a:uFill>
                <a:latin typeface="Verdana"/>
                <a:ea typeface="Verdana"/>
              </a:rPr>
              <a:t>Eventos de Tabelas</a:t>
            </a:r>
            <a:endParaRPr lang="pt-BR" sz="1800" b="0" strike="noStrike" spc="-1">
              <a:solidFill>
                <a:srgbClr val="000000"/>
              </a:solidFill>
              <a:uFill>
                <a:solidFill>
                  <a:srgbClr val="FFFFFF"/>
                </a:solidFill>
              </a:uFill>
              <a:latin typeface="Arial"/>
            </a:endParaRPr>
          </a:p>
        </p:txBody>
      </p:sp>
      <p:sp>
        <p:nvSpPr>
          <p:cNvPr id="200" name="CustomShape 2"/>
          <p:cNvSpPr/>
          <p:nvPr/>
        </p:nvSpPr>
        <p:spPr>
          <a:xfrm>
            <a:off x="568440" y="2200320"/>
            <a:ext cx="10367280" cy="518580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indent="-216000">
              <a:lnSpc>
                <a:spcPct val="100000"/>
              </a:lnSpc>
              <a:buClr>
                <a:srgbClr val="000080"/>
              </a:buClr>
              <a:buFont typeface="Wingdings" charset="2"/>
              <a:buChar char=""/>
            </a:pPr>
            <a:r>
              <a:rPr lang="pt-BR" sz="2800" b="1" strike="noStrike" spc="-1" dirty="0">
                <a:solidFill>
                  <a:schemeClr val="accent6">
                    <a:lumMod val="75000"/>
                  </a:schemeClr>
                </a:solidFill>
                <a:uFill>
                  <a:solidFill>
                    <a:srgbClr val="FFFFFF"/>
                  </a:solidFill>
                </a:uFill>
                <a:latin typeface="Verdana"/>
                <a:ea typeface="Verdana"/>
              </a:rPr>
              <a:t>R-1000	- Informações do Contribuinte:</a:t>
            </a:r>
            <a:endParaRPr lang="pt-BR" sz="1800" b="0" strike="noStrike" spc="-1" dirty="0">
              <a:solidFill>
                <a:schemeClr val="accent6">
                  <a:lumMod val="75000"/>
                </a:schemeClr>
              </a:solidFill>
              <a:uFill>
                <a:solidFill>
                  <a:srgbClr val="FFFFFF"/>
                </a:solidFill>
              </a:uFill>
              <a:latin typeface="Arial"/>
            </a:endParaRPr>
          </a:p>
          <a:p>
            <a:pPr marL="457200" lvl="1" indent="-216000" algn="just">
              <a:lnSpc>
                <a:spcPct val="100000"/>
              </a:lnSpc>
              <a:buClr>
                <a:srgbClr val="000080"/>
              </a:buClr>
              <a:buSzPct val="25000"/>
              <a:buFont typeface="Wingdings"/>
              <a:buChar char="l"/>
            </a:pPr>
            <a:endParaRPr lang="pt-BR" sz="2400" b="1" strike="noStrike" spc="-1" dirty="0" smtClean="0">
              <a:solidFill>
                <a:schemeClr val="accent6">
                  <a:lumMod val="75000"/>
                </a:schemeClr>
              </a:solidFill>
              <a:uFill>
                <a:solidFill>
                  <a:srgbClr val="FFFFFF"/>
                </a:solidFill>
              </a:uFill>
              <a:latin typeface="Verdana"/>
              <a:ea typeface="Verdana"/>
            </a:endParaRPr>
          </a:p>
          <a:p>
            <a:pPr marL="457200" lvl="1" indent="-216000" algn="just">
              <a:lnSpc>
                <a:spcPct val="100000"/>
              </a:lnSpc>
              <a:buClr>
                <a:srgbClr val="000080"/>
              </a:buClr>
              <a:buSzPct val="25000"/>
              <a:buFont typeface="Wingdings"/>
              <a:buChar char="l"/>
            </a:pPr>
            <a:r>
              <a:rPr lang="pt-BR" sz="2400" b="1" strike="noStrike" spc="-1" dirty="0" smtClean="0">
                <a:solidFill>
                  <a:schemeClr val="accent6">
                    <a:lumMod val="75000"/>
                  </a:schemeClr>
                </a:solidFill>
                <a:uFill>
                  <a:solidFill>
                    <a:srgbClr val="FFFFFF"/>
                  </a:solidFill>
                </a:uFill>
                <a:latin typeface="Verdana"/>
                <a:ea typeface="Verdana"/>
              </a:rPr>
              <a:t>Primeiro </a:t>
            </a:r>
            <a:r>
              <a:rPr lang="pt-BR" sz="2400" b="1" strike="noStrike" spc="-1" dirty="0">
                <a:solidFill>
                  <a:schemeClr val="accent6">
                    <a:lumMod val="75000"/>
                  </a:schemeClr>
                </a:solidFill>
                <a:uFill>
                  <a:solidFill>
                    <a:srgbClr val="FFFFFF"/>
                  </a:solidFill>
                </a:uFill>
                <a:latin typeface="Verdana"/>
                <a:ea typeface="Verdana"/>
              </a:rPr>
              <a:t>evento a ser enviado para o ambiente </a:t>
            </a:r>
            <a:r>
              <a:rPr lang="pt-BR" sz="2400" b="1" strike="noStrike" spc="-1" dirty="0" smtClean="0">
                <a:solidFill>
                  <a:schemeClr val="accent6">
                    <a:lumMod val="75000"/>
                  </a:schemeClr>
                </a:solidFill>
                <a:uFill>
                  <a:solidFill>
                    <a:srgbClr val="FFFFFF"/>
                  </a:solidFill>
                </a:uFill>
                <a:latin typeface="Verdana"/>
                <a:ea typeface="Verdana"/>
              </a:rPr>
              <a:t>REINF; </a:t>
            </a:r>
          </a:p>
          <a:p>
            <a:pPr marL="457200" lvl="1" indent="-216000" algn="just">
              <a:lnSpc>
                <a:spcPct val="100000"/>
              </a:lnSpc>
              <a:buClr>
                <a:srgbClr val="000080"/>
              </a:buClr>
              <a:buSzPct val="25000"/>
              <a:buFont typeface="Wingdings"/>
              <a:buChar char="l"/>
            </a:pPr>
            <a:r>
              <a:rPr lang="pt-BR" sz="2400" b="1" spc="-1" dirty="0" smtClean="0">
                <a:solidFill>
                  <a:schemeClr val="accent6">
                    <a:lumMod val="75000"/>
                  </a:schemeClr>
                </a:solidFill>
                <a:uFill>
                  <a:solidFill>
                    <a:srgbClr val="FFFFFF"/>
                  </a:solidFill>
                </a:uFill>
                <a:latin typeface="Verdana"/>
                <a:ea typeface="Verdana"/>
              </a:rPr>
              <a:t>Discriminação de Acordos Internacionais para isenção de multas, situação da empresa e código de classificação tributária; </a:t>
            </a:r>
            <a:endParaRPr lang="pt-BR" sz="2400" b="1" spc="-1" dirty="0">
              <a:solidFill>
                <a:schemeClr val="accent6">
                  <a:lumMod val="75000"/>
                </a:schemeClr>
              </a:solidFill>
              <a:uFill>
                <a:solidFill>
                  <a:srgbClr val="FFFFFF"/>
                </a:solidFill>
              </a:uFill>
              <a:latin typeface="Verdana"/>
              <a:ea typeface="Verdana"/>
            </a:endParaRPr>
          </a:p>
          <a:p>
            <a:pPr marL="457200" lvl="1" indent="-216000" algn="just">
              <a:lnSpc>
                <a:spcPct val="100000"/>
              </a:lnSpc>
              <a:buClr>
                <a:srgbClr val="000080"/>
              </a:buClr>
              <a:buSzPct val="25000"/>
              <a:buFont typeface="Wingdings"/>
              <a:buChar char="l"/>
            </a:pPr>
            <a:r>
              <a:rPr lang="pt-BR" sz="2400" b="1" strike="noStrike" spc="-1" dirty="0" smtClean="0">
                <a:solidFill>
                  <a:schemeClr val="accent6">
                    <a:lumMod val="75000"/>
                  </a:schemeClr>
                </a:solidFill>
                <a:uFill>
                  <a:solidFill>
                    <a:srgbClr val="FFFFFF"/>
                  </a:solidFill>
                </a:uFill>
                <a:latin typeface="Verdana"/>
                <a:ea typeface="Verdana"/>
              </a:rPr>
              <a:t>(</a:t>
            </a:r>
            <a:r>
              <a:rPr lang="pt-BR" sz="2400" b="1" strike="noStrike" spc="-1" dirty="0">
                <a:solidFill>
                  <a:schemeClr val="accent6">
                    <a:lumMod val="75000"/>
                  </a:schemeClr>
                </a:solidFill>
                <a:uFill>
                  <a:solidFill>
                    <a:srgbClr val="FFFFFF"/>
                  </a:solidFill>
                </a:uFill>
                <a:latin typeface="Verdana"/>
                <a:ea typeface="Verdana"/>
              </a:rPr>
              <a:t>acesso das informações por entes </a:t>
            </a:r>
            <a:r>
              <a:rPr lang="pt-BR" sz="2400" b="1" strike="noStrike" spc="-1" dirty="0" err="1">
                <a:solidFill>
                  <a:schemeClr val="accent6">
                    <a:lumMod val="75000"/>
                  </a:schemeClr>
                </a:solidFill>
                <a:uFill>
                  <a:solidFill>
                    <a:srgbClr val="FFFFFF"/>
                  </a:solidFill>
                </a:uFill>
                <a:latin typeface="Verdana"/>
                <a:ea typeface="Verdana"/>
              </a:rPr>
              <a:t>extra-RFB</a:t>
            </a:r>
            <a:r>
              <a:rPr lang="pt-BR" sz="2400" b="1" strike="noStrike" spc="-1" dirty="0">
                <a:solidFill>
                  <a:schemeClr val="accent6">
                    <a:lumMod val="75000"/>
                  </a:schemeClr>
                </a:solidFill>
                <a:uFill>
                  <a:solidFill>
                    <a:srgbClr val="FFFFFF"/>
                  </a:solidFill>
                </a:uFill>
                <a:latin typeface="Verdana"/>
                <a:ea typeface="Verdana"/>
              </a:rPr>
              <a:t> será por convênio);</a:t>
            </a:r>
            <a:endParaRPr lang="pt-BR" sz="1800" b="0" strike="noStrike" spc="-1" dirty="0">
              <a:solidFill>
                <a:schemeClr val="accent6">
                  <a:lumMod val="75000"/>
                </a:schemeClr>
              </a:solidFill>
              <a:uFill>
                <a:solidFill>
                  <a:srgbClr val="FFFFFF"/>
                </a:solidFill>
              </a:uFill>
              <a:latin typeface="Arial"/>
            </a:endParaRPr>
          </a:p>
          <a:p>
            <a:pPr marL="457200" lvl="1" indent="-216000" algn="just">
              <a:lnSpc>
                <a:spcPct val="100000"/>
              </a:lnSpc>
              <a:buClr>
                <a:srgbClr val="000080"/>
              </a:buClr>
              <a:buSzPct val="25000"/>
              <a:buFont typeface="Wingdings"/>
              <a:buChar char="l"/>
            </a:pPr>
            <a:r>
              <a:rPr lang="pt-BR" sz="2400" b="1" strike="noStrike" spc="-1" dirty="0" smtClean="0">
                <a:solidFill>
                  <a:schemeClr val="accent6">
                    <a:lumMod val="75000"/>
                  </a:schemeClr>
                </a:solidFill>
                <a:uFill>
                  <a:solidFill>
                    <a:srgbClr val="FFFFFF"/>
                  </a:solidFill>
                </a:uFill>
                <a:latin typeface="Verdana"/>
                <a:ea typeface="Verdana"/>
              </a:rPr>
              <a:t>Conterá </a:t>
            </a:r>
            <a:r>
              <a:rPr lang="pt-BR" sz="2400" b="1" strike="noStrike" spc="-1" dirty="0">
                <a:solidFill>
                  <a:schemeClr val="accent6">
                    <a:lumMod val="75000"/>
                  </a:schemeClr>
                </a:solidFill>
                <a:uFill>
                  <a:solidFill>
                    <a:srgbClr val="FFFFFF"/>
                  </a:solidFill>
                </a:uFill>
                <a:latin typeface="Verdana"/>
                <a:ea typeface="Verdana"/>
              </a:rPr>
              <a:t>informações básicas cadastrais e de enquadramentos tributários </a:t>
            </a:r>
            <a:r>
              <a:rPr lang="pt-BR" sz="2400" b="1" strike="noStrike" spc="-1" dirty="0" smtClean="0">
                <a:solidFill>
                  <a:schemeClr val="accent6">
                    <a:lumMod val="75000"/>
                  </a:schemeClr>
                </a:solidFill>
                <a:uFill>
                  <a:solidFill>
                    <a:srgbClr val="FFFFFF"/>
                  </a:solidFill>
                </a:uFill>
                <a:latin typeface="Verdana"/>
                <a:ea typeface="Verdana"/>
              </a:rPr>
              <a:t>(opção pela desoneração da folha, opção pela ECD, etc</a:t>
            </a:r>
            <a:r>
              <a:rPr lang="pt-BR" sz="2400" b="1" strike="noStrike" spc="-1" dirty="0">
                <a:solidFill>
                  <a:schemeClr val="accent6">
                    <a:lumMod val="75000"/>
                  </a:schemeClr>
                </a:solidFill>
                <a:uFill>
                  <a:solidFill>
                    <a:srgbClr val="FFFFFF"/>
                  </a:solidFill>
                </a:uFill>
                <a:latin typeface="Verdana"/>
                <a:ea typeface="Verdana"/>
              </a:rPr>
              <a:t>.);</a:t>
            </a:r>
            <a:endParaRPr lang="pt-BR" sz="1800" b="0" strike="noStrike" spc="-1" dirty="0">
              <a:solidFill>
                <a:schemeClr val="accent6">
                  <a:lumMod val="75000"/>
                </a:schemeClr>
              </a:solidFill>
              <a:uFill>
                <a:solidFill>
                  <a:srgbClr val="FFFFFF"/>
                </a:solidFill>
              </a:uFill>
              <a:latin typeface="Arial"/>
            </a:endParaRPr>
          </a:p>
          <a:p>
            <a:pPr lvl="1" indent="-216000" algn="just">
              <a:buClr>
                <a:srgbClr val="000080"/>
              </a:buClr>
              <a:buSzPct val="25000"/>
              <a:buFont typeface="Wingdings"/>
              <a:buChar char="l"/>
            </a:pPr>
            <a:r>
              <a:rPr lang="pt-BR" sz="2400" b="1" spc="-1" dirty="0">
                <a:solidFill>
                  <a:schemeClr val="accent6">
                    <a:lumMod val="75000"/>
                  </a:schemeClr>
                </a:solidFill>
                <a:uFill>
                  <a:solidFill>
                    <a:srgbClr val="FFFFFF"/>
                  </a:solidFill>
                </a:uFill>
                <a:latin typeface="Verdana"/>
                <a:ea typeface="Verdana"/>
              </a:rPr>
              <a:t>A</a:t>
            </a:r>
            <a:r>
              <a:rPr lang="pt-BR" sz="2400" b="1" strike="noStrike" spc="-1" dirty="0" smtClean="0">
                <a:solidFill>
                  <a:schemeClr val="accent6">
                    <a:lumMod val="75000"/>
                  </a:schemeClr>
                </a:solidFill>
                <a:uFill>
                  <a:solidFill>
                    <a:srgbClr val="FFFFFF"/>
                  </a:solidFill>
                </a:uFill>
                <a:latin typeface="Verdana"/>
                <a:ea typeface="Verdana"/>
              </a:rPr>
              <a:t> </a:t>
            </a:r>
            <a:r>
              <a:rPr lang="pt-BR" sz="2400" b="1" strike="noStrike" spc="-1" dirty="0" err="1" smtClean="0">
                <a:solidFill>
                  <a:schemeClr val="accent6">
                    <a:lumMod val="75000"/>
                  </a:schemeClr>
                </a:solidFill>
                <a:uFill>
                  <a:solidFill>
                    <a:srgbClr val="FFFFFF"/>
                  </a:solidFill>
                </a:uFill>
                <a:latin typeface="Verdana"/>
                <a:ea typeface="Verdana"/>
              </a:rPr>
              <a:t>Reinf</a:t>
            </a:r>
            <a:r>
              <a:rPr lang="pt-BR" sz="2400" b="1" strike="noStrike" spc="-1" dirty="0" smtClean="0">
                <a:solidFill>
                  <a:schemeClr val="accent6">
                    <a:lumMod val="75000"/>
                  </a:schemeClr>
                </a:solidFill>
                <a:uFill>
                  <a:solidFill>
                    <a:srgbClr val="FFFFFF"/>
                  </a:solidFill>
                </a:uFill>
                <a:latin typeface="Verdana"/>
                <a:ea typeface="Verdana"/>
              </a:rPr>
              <a:t> </a:t>
            </a:r>
            <a:r>
              <a:rPr lang="pt-BR" sz="2400" b="1" strike="noStrike" spc="-1" dirty="0">
                <a:solidFill>
                  <a:schemeClr val="accent6">
                    <a:lumMod val="75000"/>
                  </a:schemeClr>
                </a:solidFill>
                <a:uFill>
                  <a:solidFill>
                    <a:srgbClr val="FFFFFF"/>
                  </a:solidFill>
                </a:uFill>
                <a:latin typeface="Verdana"/>
                <a:ea typeface="Verdana"/>
              </a:rPr>
              <a:t>usará também as informações cadastrais das bases da RFB </a:t>
            </a:r>
            <a:r>
              <a:rPr lang="pt-BR" sz="2400" b="1" strike="noStrike" spc="-1" dirty="0" smtClean="0">
                <a:solidFill>
                  <a:schemeClr val="accent6">
                    <a:lumMod val="75000"/>
                  </a:schemeClr>
                </a:solidFill>
                <a:uFill>
                  <a:solidFill>
                    <a:srgbClr val="FFFFFF"/>
                  </a:solidFill>
                </a:uFill>
                <a:latin typeface="Verdana"/>
                <a:ea typeface="Verdana"/>
              </a:rPr>
              <a:t>e as guarda de forma histórica(CNPJ</a:t>
            </a:r>
            <a:r>
              <a:rPr lang="pt-BR" sz="2400" b="1" strike="noStrike" spc="-1" dirty="0">
                <a:solidFill>
                  <a:schemeClr val="accent6">
                    <a:lumMod val="75000"/>
                  </a:schemeClr>
                </a:solidFill>
                <a:uFill>
                  <a:solidFill>
                    <a:srgbClr val="FFFFFF"/>
                  </a:solidFill>
                </a:uFill>
                <a:latin typeface="Verdana"/>
                <a:ea typeface="Verdana"/>
              </a:rPr>
              <a:t>, CPF e  CNO).</a:t>
            </a:r>
            <a:endParaRPr lang="pt-BR" sz="1800" b="0" strike="noStrike" spc="-1" dirty="0">
              <a:solidFill>
                <a:schemeClr val="accent6">
                  <a:lumMod val="75000"/>
                </a:schemeClr>
              </a:solidFill>
              <a:uFill>
                <a:solidFill>
                  <a:srgbClr val="FFFFFF"/>
                </a:solidFill>
              </a:uFill>
              <a:latin typeface="Arial"/>
            </a:endParaRPr>
          </a:p>
        </p:txBody>
      </p:sp>
    </p:spTree>
    <p:extLst>
      <p:ext uri="{BB962C8B-B14F-4D97-AF65-F5344CB8AC3E}">
        <p14:creationId xmlns:p14="http://schemas.microsoft.com/office/powerpoint/2010/main" val="3650415530"/>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180360" y="1080720"/>
            <a:ext cx="9515160" cy="63612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a:lnSpc>
                <a:spcPct val="100000"/>
              </a:lnSpc>
            </a:pPr>
            <a:r>
              <a:rPr lang="pt-BR" sz="3800" b="1" strike="noStrike" spc="-1">
                <a:solidFill>
                  <a:srgbClr val="000080"/>
                </a:solidFill>
                <a:uFill>
                  <a:solidFill>
                    <a:srgbClr val="FFFFFF"/>
                  </a:solidFill>
                </a:uFill>
                <a:latin typeface="Verdana"/>
                <a:ea typeface="Verdana"/>
              </a:rPr>
              <a:t>Eventos de Tabelas</a:t>
            </a:r>
            <a:endParaRPr lang="pt-BR" sz="1800" b="0" strike="noStrike" spc="-1">
              <a:solidFill>
                <a:srgbClr val="000000"/>
              </a:solidFill>
              <a:uFill>
                <a:solidFill>
                  <a:srgbClr val="FFFFFF"/>
                </a:solidFill>
              </a:uFill>
              <a:latin typeface="Arial"/>
            </a:endParaRPr>
          </a:p>
        </p:txBody>
      </p:sp>
      <p:sp>
        <p:nvSpPr>
          <p:cNvPr id="204" name="CustomShape 2"/>
          <p:cNvSpPr/>
          <p:nvPr/>
        </p:nvSpPr>
        <p:spPr>
          <a:xfrm>
            <a:off x="180360" y="1873080"/>
            <a:ext cx="10725480" cy="582840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lstStyle/>
          <a:p>
            <a:pPr>
              <a:lnSpc>
                <a:spcPct val="100000"/>
              </a:lnSpc>
            </a:pPr>
            <a:endParaRPr lang="pt-BR" sz="1800" b="0" strike="noStrike" spc="-1">
              <a:solidFill>
                <a:srgbClr val="000000"/>
              </a:solidFill>
              <a:uFill>
                <a:solidFill>
                  <a:srgbClr val="FFFFFF"/>
                </a:solidFill>
              </a:uFill>
              <a:latin typeface="Arial"/>
            </a:endParaRPr>
          </a:p>
          <a:p>
            <a:pPr indent="-216000">
              <a:lnSpc>
                <a:spcPct val="100000"/>
              </a:lnSpc>
              <a:buClr>
                <a:srgbClr val="000080"/>
              </a:buClr>
              <a:buFont typeface="Wingdings" charset="2"/>
              <a:buChar char=""/>
            </a:pPr>
            <a:r>
              <a:rPr lang="pt-BR" sz="2800" b="1" strike="noStrike" spc="-1">
                <a:solidFill>
                  <a:srgbClr val="000080"/>
                </a:solidFill>
                <a:uFill>
                  <a:solidFill>
                    <a:srgbClr val="FFFFFF"/>
                  </a:solidFill>
                </a:uFill>
                <a:latin typeface="Verdana"/>
                <a:ea typeface="Verdana"/>
              </a:rPr>
              <a:t>R-1070	Tabela de Processos Adm./Judiciais:</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Informações dos processos que suspendem a exigência de contribuição previdenciária.</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indent="-216000">
              <a:lnSpc>
                <a:spcPct val="100000"/>
              </a:lnSpc>
              <a:buClr>
                <a:srgbClr val="000080"/>
              </a:buClr>
              <a:buFont typeface="Wingdings" charset="2"/>
              <a:buChar char=""/>
            </a:pPr>
            <a:r>
              <a:rPr lang="pt-BR" sz="2800" b="1" strike="noStrike" spc="-1">
                <a:solidFill>
                  <a:srgbClr val="000080"/>
                </a:solidFill>
                <a:uFill>
                  <a:solidFill>
                    <a:srgbClr val="FFFFFF"/>
                  </a:solidFill>
                </a:uFill>
                <a:latin typeface="Verdana"/>
                <a:ea typeface="Verdana"/>
              </a:rPr>
              <a:t>As informações da tabela de processos são utilizadas para suportar contestações tributárias:</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Na retenção previdenciária:</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Na contratação de prestadoras/Prestação de serviços;</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Nos patrocínios a associações desportivas;</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Sobre a Comercialização de produção rural;</a:t>
            </a:r>
            <a:endParaRPr lang="pt-BR" sz="1800" b="0" strike="noStrike" spc="-1">
              <a:solidFill>
                <a:srgbClr val="000000"/>
              </a:solidFill>
              <a:uFill>
                <a:solidFill>
                  <a:srgbClr val="FFFFFF"/>
                </a:solidFill>
              </a:uFill>
              <a:latin typeface="Arial"/>
            </a:endParaRPr>
          </a:p>
          <a:p>
            <a:pPr marL="457200" lvl="1" indent="-216000">
              <a:lnSpc>
                <a:spcPct val="100000"/>
              </a:lnSpc>
              <a:buClr>
                <a:srgbClr val="000080"/>
              </a:buClr>
              <a:buSzPct val="25000"/>
              <a:buFont typeface="Wingdings"/>
              <a:buChar char="l"/>
            </a:pPr>
            <a:r>
              <a:rPr lang="pt-BR" sz="2400" b="1" strike="noStrike" spc="-1">
                <a:solidFill>
                  <a:srgbClr val="000080"/>
                </a:solidFill>
                <a:uFill>
                  <a:solidFill>
                    <a:srgbClr val="FFFFFF"/>
                  </a:solidFill>
                </a:uFill>
                <a:latin typeface="Verdana"/>
                <a:ea typeface="Verdana"/>
              </a:rPr>
              <a:t>Sobre a CPRB</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54558796"/>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m 2"/>
          <p:cNvPicPr>
            <a:picLocks noChangeAspect="1"/>
          </p:cNvPicPr>
          <p:nvPr/>
        </p:nvPicPr>
        <p:blipFill>
          <a:blip r:embed="rId2"/>
          <a:srcRect/>
          <a:stretch>
            <a:fillRect/>
          </a:stretch>
        </p:blipFill>
        <p:spPr bwMode="auto">
          <a:xfrm>
            <a:off x="1620838" y="3602038"/>
            <a:ext cx="7918450" cy="763587"/>
          </a:xfrm>
          <a:prstGeom prst="rect">
            <a:avLst/>
          </a:prstGeom>
          <a:noFill/>
          <a:ln w="9525">
            <a:noFill/>
            <a:miter lim="800000"/>
            <a:headEnd/>
            <a:tailEnd/>
          </a:ln>
        </p:spPr>
      </p:pic>
    </p:spTree>
    <p:extLst>
      <p:ext uri="{BB962C8B-B14F-4D97-AF65-F5344CB8AC3E}">
        <p14:creationId xmlns:p14="http://schemas.microsoft.com/office/powerpoint/2010/main" val="2815507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ustomShape 1"/>
          <p:cNvSpPr/>
          <p:nvPr/>
        </p:nvSpPr>
        <p:spPr>
          <a:xfrm>
            <a:off x="180386" y="1080744"/>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de Tabelas</a:t>
            </a:r>
            <a:endParaRPr/>
          </a:p>
        </p:txBody>
      </p:sp>
      <p:pic>
        <p:nvPicPr>
          <p:cNvPr id="2" name="Imagem 1"/>
          <p:cNvPicPr>
            <a:picLocks noChangeAspect="1"/>
          </p:cNvPicPr>
          <p:nvPr/>
        </p:nvPicPr>
        <p:blipFill>
          <a:blip r:embed="rId2"/>
          <a:stretch>
            <a:fillRect/>
          </a:stretch>
        </p:blipFill>
        <p:spPr>
          <a:xfrm>
            <a:off x="620020" y="1721636"/>
            <a:ext cx="9935827" cy="5827344"/>
          </a:xfrm>
          <a:prstGeom prst="rect">
            <a:avLst/>
          </a:prstGeom>
        </p:spPr>
      </p:pic>
    </p:spTree>
    <p:extLst>
      <p:ext uri="{BB962C8B-B14F-4D97-AF65-F5344CB8AC3E}">
        <p14:creationId xmlns:p14="http://schemas.microsoft.com/office/powerpoint/2010/main" val="3969156915"/>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252396" y="1080744"/>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Periódicos</a:t>
            </a:r>
            <a:endParaRPr/>
          </a:p>
        </p:txBody>
      </p:sp>
      <p:sp>
        <p:nvSpPr>
          <p:cNvPr id="77" name="CustomShape 2"/>
          <p:cNvSpPr/>
          <p:nvPr/>
        </p:nvSpPr>
        <p:spPr>
          <a:xfrm>
            <a:off x="252396" y="1891292"/>
            <a:ext cx="10371995" cy="5814754"/>
          </a:xfrm>
          <a:prstGeom prst="rect">
            <a:avLst/>
          </a:prstGeom>
        </p:spPr>
        <p:txBody>
          <a:bodyPr lIns="88933" tIns="44286" rIns="88933" bIns="44286"/>
          <a:lstStyle/>
          <a:p>
            <a:pPr>
              <a:lnSpc>
                <a:spcPct val="100000"/>
              </a:lnSpc>
              <a:buFont typeface="Wingdings" charset="2"/>
              <a:buChar char=""/>
            </a:pPr>
            <a:r>
              <a:rPr lang="pt-BR" sz="2600" b="1" dirty="0">
                <a:solidFill>
                  <a:srgbClr val="000080"/>
                </a:solidFill>
                <a:latin typeface="Verdana"/>
                <a:ea typeface="Verdana"/>
              </a:rPr>
              <a:t>R-2010 – Retenção Contribuição Previdenciária - Tomador de Serviços. </a:t>
            </a:r>
            <a:r>
              <a:rPr lang="pt-BR" sz="2600" b="1" dirty="0">
                <a:solidFill>
                  <a:srgbClr val="000000"/>
                </a:solidFill>
                <a:latin typeface="Verdana"/>
                <a:ea typeface="Verdana"/>
              </a:rPr>
              <a:t>(atualmente na GFIP não consta tais informações)</a:t>
            </a:r>
            <a:endParaRPr sz="2600" dirty="0"/>
          </a:p>
          <a:p>
            <a:pPr lvl="1">
              <a:lnSpc>
                <a:spcPct val="100000"/>
              </a:lnSpc>
              <a:buSzPct val="25000"/>
              <a:buFont typeface="StarSymbol"/>
              <a:buChar char=""/>
            </a:pPr>
            <a:r>
              <a:rPr lang="pt-BR" sz="2600" b="1" dirty="0">
                <a:solidFill>
                  <a:srgbClr val="000080"/>
                </a:solidFill>
                <a:latin typeface="Verdana"/>
                <a:ea typeface="Verdana"/>
              </a:rPr>
              <a:t>Informações por prestador de serviços, relativas às contribuições previdenciárias retidas;</a:t>
            </a:r>
            <a:endParaRPr sz="2600" dirty="0"/>
          </a:p>
          <a:p>
            <a:pPr lvl="1">
              <a:lnSpc>
                <a:spcPct val="100000"/>
              </a:lnSpc>
              <a:buSzPct val="25000"/>
              <a:buFont typeface="StarSymbol"/>
              <a:buChar char=""/>
            </a:pPr>
            <a:r>
              <a:rPr lang="pt-BR" sz="2600" b="1" dirty="0">
                <a:solidFill>
                  <a:srgbClr val="000080"/>
                </a:solidFill>
                <a:latin typeface="Verdana"/>
                <a:ea typeface="Verdana"/>
              </a:rPr>
              <a:t>Totalizadas por prestador;</a:t>
            </a:r>
            <a:endParaRPr sz="2600" dirty="0"/>
          </a:p>
          <a:p>
            <a:pPr lvl="1">
              <a:lnSpc>
                <a:spcPct val="100000"/>
              </a:lnSpc>
              <a:buSzPct val="25000"/>
              <a:buFont typeface="StarSymbol"/>
              <a:buChar char=""/>
            </a:pPr>
            <a:r>
              <a:rPr lang="pt-BR" sz="2600" b="1" dirty="0">
                <a:solidFill>
                  <a:srgbClr val="000080"/>
                </a:solidFill>
                <a:latin typeface="Verdana"/>
                <a:ea typeface="Verdana"/>
              </a:rPr>
              <a:t>Notas Fiscais discriminando a apuração da base.</a:t>
            </a:r>
            <a:endParaRPr sz="2600" dirty="0"/>
          </a:p>
          <a:p>
            <a:pPr>
              <a:lnSpc>
                <a:spcPct val="100000"/>
              </a:lnSpc>
              <a:buFont typeface="Wingdings" charset="2"/>
              <a:buChar char=""/>
            </a:pPr>
            <a:endParaRPr lang="pt-BR" sz="2600" b="1" dirty="0">
              <a:solidFill>
                <a:srgbClr val="000080"/>
              </a:solidFill>
              <a:latin typeface="Verdana"/>
              <a:ea typeface="Verdana"/>
            </a:endParaRPr>
          </a:p>
          <a:p>
            <a:pPr>
              <a:lnSpc>
                <a:spcPct val="100000"/>
              </a:lnSpc>
              <a:buFont typeface="Wingdings" charset="2"/>
              <a:buChar char=""/>
            </a:pPr>
            <a:r>
              <a:rPr lang="pt-BR" sz="2600" b="1" dirty="0">
                <a:solidFill>
                  <a:srgbClr val="000080"/>
                </a:solidFill>
                <a:latin typeface="Verdana"/>
                <a:ea typeface="Verdana"/>
              </a:rPr>
              <a:t>R-2020 -	</a:t>
            </a:r>
            <a:r>
              <a:rPr lang="pt-BR" sz="2600" b="1" dirty="0" smtClean="0">
                <a:solidFill>
                  <a:srgbClr val="000080"/>
                </a:solidFill>
                <a:latin typeface="Verdana"/>
                <a:ea typeface="Verdana"/>
              </a:rPr>
              <a:t>Retenção Contribuição Previdenciária </a:t>
            </a:r>
            <a:r>
              <a:rPr lang="pt-BR" sz="2600" b="1" dirty="0">
                <a:solidFill>
                  <a:srgbClr val="000080"/>
                </a:solidFill>
                <a:latin typeface="Verdana"/>
                <a:ea typeface="Verdana"/>
              </a:rPr>
              <a:t>Prestador de </a:t>
            </a:r>
            <a:r>
              <a:rPr lang="pt-BR" sz="2600" b="1" dirty="0" smtClean="0">
                <a:solidFill>
                  <a:srgbClr val="000080"/>
                </a:solidFill>
                <a:latin typeface="Verdana"/>
                <a:ea typeface="Verdana"/>
              </a:rPr>
              <a:t>Serviços.</a:t>
            </a:r>
            <a:endParaRPr sz="2600" dirty="0"/>
          </a:p>
          <a:p>
            <a:pPr lvl="1">
              <a:lnSpc>
                <a:spcPct val="100000"/>
              </a:lnSpc>
              <a:buSzPct val="25000"/>
              <a:buFont typeface="StarSymbol"/>
              <a:buChar char=""/>
            </a:pPr>
            <a:r>
              <a:rPr lang="pt-BR" sz="2600" b="1" dirty="0" err="1">
                <a:solidFill>
                  <a:srgbClr val="000080"/>
                </a:solidFill>
                <a:latin typeface="Verdana"/>
                <a:ea typeface="Verdana"/>
              </a:rPr>
              <a:t>Infs</a:t>
            </a:r>
            <a:r>
              <a:rPr lang="pt-BR" sz="2600" b="1" dirty="0">
                <a:solidFill>
                  <a:srgbClr val="000080"/>
                </a:solidFill>
                <a:latin typeface="Verdana"/>
                <a:ea typeface="Verdana"/>
              </a:rPr>
              <a:t>. por tomador das </a:t>
            </a:r>
            <a:r>
              <a:rPr lang="pt-BR" sz="2600" b="1" dirty="0" err="1">
                <a:solidFill>
                  <a:srgbClr val="000080"/>
                </a:solidFill>
                <a:latin typeface="Verdana"/>
                <a:ea typeface="Verdana"/>
              </a:rPr>
              <a:t>contribs</a:t>
            </a:r>
            <a:r>
              <a:rPr lang="pt-BR" sz="2600" b="1" dirty="0">
                <a:solidFill>
                  <a:srgbClr val="000080"/>
                </a:solidFill>
                <a:latin typeface="Verdana"/>
                <a:ea typeface="Verdana"/>
              </a:rPr>
              <a:t>. </a:t>
            </a:r>
            <a:r>
              <a:rPr lang="pt-BR" sz="2600" b="1" dirty="0" err="1">
                <a:solidFill>
                  <a:srgbClr val="000080"/>
                </a:solidFill>
                <a:latin typeface="Verdana"/>
                <a:ea typeface="Verdana"/>
              </a:rPr>
              <a:t>previd</a:t>
            </a:r>
            <a:r>
              <a:rPr lang="pt-BR" sz="2600" b="1" dirty="0">
                <a:solidFill>
                  <a:srgbClr val="000080"/>
                </a:solidFill>
                <a:latin typeface="Verdana"/>
                <a:ea typeface="Verdana"/>
              </a:rPr>
              <a:t>. retidas;</a:t>
            </a:r>
            <a:endParaRPr sz="2600" dirty="0"/>
          </a:p>
          <a:p>
            <a:pPr lvl="1">
              <a:lnSpc>
                <a:spcPct val="100000"/>
              </a:lnSpc>
              <a:buSzPct val="25000"/>
              <a:buFont typeface="StarSymbol"/>
              <a:buChar char=""/>
            </a:pPr>
            <a:r>
              <a:rPr lang="pt-BR" sz="2600" b="1" dirty="0">
                <a:solidFill>
                  <a:srgbClr val="000080"/>
                </a:solidFill>
                <a:latin typeface="Verdana"/>
                <a:ea typeface="Verdana"/>
              </a:rPr>
              <a:t>Totalizadas por tomador;</a:t>
            </a:r>
            <a:endParaRPr sz="2600" dirty="0"/>
          </a:p>
          <a:p>
            <a:pPr lvl="1">
              <a:lnSpc>
                <a:spcPct val="100000"/>
              </a:lnSpc>
              <a:buSzPct val="25000"/>
              <a:buFont typeface="StarSymbol"/>
              <a:buChar char=""/>
            </a:pPr>
            <a:r>
              <a:rPr lang="pt-BR" sz="2600" b="1" dirty="0">
                <a:solidFill>
                  <a:srgbClr val="000080"/>
                </a:solidFill>
                <a:latin typeface="Verdana"/>
                <a:ea typeface="Verdana"/>
              </a:rPr>
              <a:t>Notas Fiscais discriminando a apuração da base</a:t>
            </a:r>
            <a:endParaRPr sz="2600" dirty="0"/>
          </a:p>
          <a:p>
            <a:pPr algn="just">
              <a:lnSpc>
                <a:spcPct val="100000"/>
              </a:lnSpc>
            </a:pPr>
            <a:r>
              <a:rPr lang="pt-BR" sz="2600" b="1" dirty="0">
                <a:solidFill>
                  <a:srgbClr val="000000"/>
                </a:solidFill>
                <a:latin typeface="Verdana"/>
                <a:ea typeface="Verdana"/>
              </a:rPr>
              <a:t>Fundamento legal: art. 31 da Lei nº 8.212/91, na redação dada pela Lei nº 11.933, de 2009. </a:t>
            </a:r>
            <a:endParaRPr sz="2600" dirty="0"/>
          </a:p>
        </p:txBody>
      </p:sp>
    </p:spTree>
    <p:extLst>
      <p:ext uri="{BB962C8B-B14F-4D97-AF65-F5344CB8AC3E}">
        <p14:creationId xmlns:p14="http://schemas.microsoft.com/office/powerpoint/2010/main" val="2441824847"/>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180386" y="1080744"/>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Periódicos</a:t>
            </a:r>
            <a:endParaRPr/>
          </a:p>
        </p:txBody>
      </p:sp>
      <p:sp>
        <p:nvSpPr>
          <p:cNvPr id="79" name="CustomShape 2"/>
          <p:cNvSpPr/>
          <p:nvPr/>
        </p:nvSpPr>
        <p:spPr>
          <a:xfrm>
            <a:off x="209910" y="1756200"/>
            <a:ext cx="10562102" cy="5190498"/>
          </a:xfrm>
          <a:prstGeom prst="rect">
            <a:avLst/>
          </a:prstGeom>
        </p:spPr>
        <p:txBody>
          <a:bodyPr lIns="88933" tIns="44286" rIns="88933" bIns="44286"/>
          <a:lstStyle/>
          <a:p>
            <a:pPr>
              <a:lnSpc>
                <a:spcPct val="100000"/>
              </a:lnSpc>
              <a:buFont typeface="Wingdings" charset="2"/>
              <a:buChar char=""/>
            </a:pPr>
            <a:r>
              <a:rPr lang="pt-BR" sz="2800" b="1" dirty="0">
                <a:solidFill>
                  <a:srgbClr val="000080"/>
                </a:solidFill>
                <a:latin typeface="Verdana"/>
                <a:ea typeface="Verdana"/>
              </a:rPr>
              <a:t>R-2030 -	Recursos Recebidos p/ </a:t>
            </a:r>
            <a:r>
              <a:rPr lang="pt-BR" sz="2800" b="1" dirty="0" err="1" smtClean="0">
                <a:solidFill>
                  <a:srgbClr val="000080"/>
                </a:solidFill>
                <a:latin typeface="Verdana"/>
                <a:ea typeface="Verdana"/>
              </a:rPr>
              <a:t>Assocociação</a:t>
            </a:r>
            <a:r>
              <a:rPr lang="pt-BR" sz="2800" b="1" dirty="0" smtClean="0">
                <a:solidFill>
                  <a:srgbClr val="000080"/>
                </a:solidFill>
                <a:latin typeface="Verdana"/>
                <a:ea typeface="Verdana"/>
              </a:rPr>
              <a:t> Desportiva </a:t>
            </a:r>
            <a:r>
              <a:rPr lang="pt-BR" sz="2800" b="1" dirty="0">
                <a:solidFill>
                  <a:srgbClr val="000080"/>
                </a:solidFill>
                <a:latin typeface="Verdana"/>
                <a:ea typeface="Verdana"/>
              </a:rPr>
              <a:t>Que mantém equipe de futebol profissional:</a:t>
            </a:r>
            <a:endParaRPr sz="2800" dirty="0"/>
          </a:p>
          <a:p>
            <a:pPr lvl="1">
              <a:lnSpc>
                <a:spcPct val="100000"/>
              </a:lnSpc>
              <a:buSzPct val="25000"/>
              <a:buFont typeface="StarSymbol"/>
              <a:buChar char=""/>
            </a:pPr>
            <a:r>
              <a:rPr lang="pt-BR" sz="2800" b="1" dirty="0">
                <a:solidFill>
                  <a:srgbClr val="000080"/>
                </a:solidFill>
                <a:latin typeface="Verdana"/>
                <a:ea typeface="Verdana"/>
              </a:rPr>
              <a:t>Informação prestada pela associação desportiva;</a:t>
            </a:r>
            <a:endParaRPr sz="2800" dirty="0"/>
          </a:p>
          <a:p>
            <a:pPr lvl="1">
              <a:lnSpc>
                <a:spcPct val="100000"/>
              </a:lnSpc>
              <a:buSzPct val="25000"/>
              <a:buFont typeface="StarSymbol"/>
              <a:buChar char=""/>
            </a:pPr>
            <a:r>
              <a:rPr lang="pt-BR" sz="2800" b="1" dirty="0">
                <a:solidFill>
                  <a:srgbClr val="000080"/>
                </a:solidFill>
                <a:latin typeface="Verdana"/>
                <a:ea typeface="Verdana"/>
              </a:rPr>
              <a:t>Totalizada por empresa que repassou o recurso;</a:t>
            </a:r>
            <a:endParaRPr sz="2800" dirty="0"/>
          </a:p>
          <a:p>
            <a:pPr lvl="1">
              <a:lnSpc>
                <a:spcPct val="100000"/>
              </a:lnSpc>
              <a:buSzPct val="25000"/>
              <a:buFont typeface="StarSymbol"/>
              <a:buChar char=""/>
            </a:pPr>
            <a:r>
              <a:rPr lang="pt-BR" sz="2800" b="1" dirty="0">
                <a:solidFill>
                  <a:srgbClr val="000000"/>
                </a:solidFill>
                <a:latin typeface="Verdana"/>
                <a:ea typeface="Verdana"/>
              </a:rPr>
              <a:t>Patrocínio;</a:t>
            </a:r>
            <a:endParaRPr sz="2800" dirty="0"/>
          </a:p>
          <a:p>
            <a:pPr lvl="1">
              <a:lnSpc>
                <a:spcPct val="100000"/>
              </a:lnSpc>
              <a:buSzPct val="25000"/>
              <a:buFont typeface="StarSymbol"/>
              <a:buChar char=""/>
            </a:pPr>
            <a:r>
              <a:rPr lang="pt-BR" sz="2800" b="1" dirty="0">
                <a:solidFill>
                  <a:srgbClr val="000000"/>
                </a:solidFill>
                <a:latin typeface="Verdana"/>
                <a:ea typeface="Verdana"/>
              </a:rPr>
              <a:t>Licenciamento de marcas e símbolos;</a:t>
            </a:r>
            <a:endParaRPr sz="2800" dirty="0"/>
          </a:p>
          <a:p>
            <a:pPr lvl="1">
              <a:lnSpc>
                <a:spcPct val="100000"/>
              </a:lnSpc>
              <a:buSzPct val="25000"/>
              <a:buFont typeface="StarSymbol"/>
              <a:buChar char=""/>
            </a:pPr>
            <a:r>
              <a:rPr lang="pt-BR" sz="2800" b="1" dirty="0">
                <a:solidFill>
                  <a:srgbClr val="000000"/>
                </a:solidFill>
                <a:latin typeface="Verdana"/>
                <a:ea typeface="Verdana"/>
              </a:rPr>
              <a:t>Publicidade;</a:t>
            </a:r>
            <a:endParaRPr sz="2800" dirty="0"/>
          </a:p>
          <a:p>
            <a:pPr lvl="1">
              <a:lnSpc>
                <a:spcPct val="100000"/>
              </a:lnSpc>
              <a:buSzPct val="25000"/>
              <a:buFont typeface="StarSymbol"/>
              <a:buChar char=""/>
            </a:pPr>
            <a:r>
              <a:rPr lang="pt-BR" sz="2800" b="1" dirty="0">
                <a:solidFill>
                  <a:srgbClr val="000000"/>
                </a:solidFill>
                <a:latin typeface="Verdana"/>
                <a:ea typeface="Verdana"/>
              </a:rPr>
              <a:t>Propaganda;</a:t>
            </a:r>
            <a:endParaRPr sz="2800" dirty="0"/>
          </a:p>
          <a:p>
            <a:pPr lvl="1">
              <a:lnSpc>
                <a:spcPct val="100000"/>
              </a:lnSpc>
              <a:buSzPct val="25000"/>
              <a:buFont typeface="StarSymbol"/>
              <a:buChar char=""/>
            </a:pPr>
            <a:r>
              <a:rPr lang="pt-BR" sz="2800" b="1" dirty="0">
                <a:solidFill>
                  <a:srgbClr val="000000"/>
                </a:solidFill>
                <a:latin typeface="Verdana"/>
                <a:ea typeface="Verdana"/>
              </a:rPr>
              <a:t>Transmissão de espetáculos;</a:t>
            </a:r>
            <a:endParaRPr sz="2800" dirty="0"/>
          </a:p>
          <a:p>
            <a:pPr lvl="1">
              <a:lnSpc>
                <a:spcPct val="100000"/>
              </a:lnSpc>
              <a:buSzPct val="25000"/>
              <a:buFont typeface="StarSymbol"/>
              <a:buChar char=""/>
            </a:pPr>
            <a:r>
              <a:rPr lang="pt-BR" sz="2800" b="1" dirty="0">
                <a:solidFill>
                  <a:srgbClr val="000080"/>
                </a:solidFill>
                <a:latin typeface="Verdana"/>
                <a:ea typeface="Verdana"/>
              </a:rPr>
              <a:t>Discriminando a base e a retenção sofrida.</a:t>
            </a:r>
            <a:endParaRPr sz="2800" dirty="0"/>
          </a:p>
          <a:p>
            <a:pPr algn="just">
              <a:lnSpc>
                <a:spcPct val="100000"/>
              </a:lnSpc>
            </a:pPr>
            <a:r>
              <a:rPr lang="pt-BR" sz="2800" b="1" dirty="0">
                <a:solidFill>
                  <a:srgbClr val="000000"/>
                </a:solidFill>
                <a:latin typeface="Verdana"/>
                <a:ea typeface="Verdana"/>
              </a:rPr>
              <a:t>Fundamento legal: art. 22, §§ 6º, 9º ao 11 da Lei nº 8.212/91 </a:t>
            </a:r>
            <a:endParaRPr sz="2800" dirty="0"/>
          </a:p>
          <a:p>
            <a:pPr>
              <a:lnSpc>
                <a:spcPct val="100000"/>
              </a:lnSpc>
            </a:pPr>
            <a:endParaRPr dirty="0"/>
          </a:p>
        </p:txBody>
      </p:sp>
    </p:spTree>
    <p:extLst>
      <p:ext uri="{BB962C8B-B14F-4D97-AF65-F5344CB8AC3E}">
        <p14:creationId xmlns:p14="http://schemas.microsoft.com/office/powerpoint/2010/main" val="2455368508"/>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Periódicos</a:t>
            </a:r>
            <a:endParaRPr/>
          </a:p>
        </p:txBody>
      </p:sp>
      <p:sp>
        <p:nvSpPr>
          <p:cNvPr id="81" name="CustomShape 2"/>
          <p:cNvSpPr/>
          <p:nvPr/>
        </p:nvSpPr>
        <p:spPr>
          <a:xfrm>
            <a:off x="568521" y="2200144"/>
            <a:ext cx="10486131" cy="5577913"/>
          </a:xfrm>
          <a:prstGeom prst="rect">
            <a:avLst/>
          </a:prstGeom>
        </p:spPr>
        <p:txBody>
          <a:bodyPr lIns="88933" tIns="44286" rIns="88933" bIns="44286"/>
          <a:lstStyle/>
          <a:p>
            <a:pPr>
              <a:lnSpc>
                <a:spcPct val="100000"/>
              </a:lnSpc>
              <a:buFont typeface="Wingdings" charset="2"/>
              <a:buChar char=""/>
            </a:pPr>
            <a:r>
              <a:rPr lang="pt-BR" sz="2800" b="1" dirty="0">
                <a:solidFill>
                  <a:srgbClr val="000080"/>
                </a:solidFill>
                <a:latin typeface="Verdana"/>
                <a:ea typeface="Verdana"/>
              </a:rPr>
              <a:t>R-2040 -	Recursos Repassados p/Assoc. Desp.:</a:t>
            </a:r>
            <a:endParaRPr sz="2800" dirty="0"/>
          </a:p>
          <a:p>
            <a:pPr lvl="1">
              <a:lnSpc>
                <a:spcPct val="100000"/>
              </a:lnSpc>
              <a:buSzPct val="25000"/>
              <a:buFont typeface="StarSymbol"/>
              <a:buChar char=""/>
            </a:pPr>
            <a:r>
              <a:rPr lang="pt-BR" sz="2800" b="1" dirty="0">
                <a:solidFill>
                  <a:srgbClr val="000080"/>
                </a:solidFill>
                <a:latin typeface="Verdana"/>
                <a:ea typeface="Verdana"/>
              </a:rPr>
              <a:t>Informação prestada pelas empresas;</a:t>
            </a:r>
            <a:endParaRPr sz="2800" dirty="0"/>
          </a:p>
          <a:p>
            <a:pPr lvl="1">
              <a:lnSpc>
                <a:spcPct val="100000"/>
              </a:lnSpc>
              <a:buSzPct val="25000"/>
              <a:buFont typeface="StarSymbol"/>
              <a:buChar char=""/>
            </a:pPr>
            <a:r>
              <a:rPr lang="pt-BR" sz="2800" b="1" dirty="0">
                <a:solidFill>
                  <a:srgbClr val="000080"/>
                </a:solidFill>
                <a:latin typeface="Verdana"/>
                <a:ea typeface="Verdana"/>
              </a:rPr>
              <a:t>Totalizada por assoc. desp. que recebeu os recursos;</a:t>
            </a:r>
            <a:endParaRPr sz="2800" dirty="0"/>
          </a:p>
          <a:p>
            <a:pPr lvl="1">
              <a:lnSpc>
                <a:spcPct val="100000"/>
              </a:lnSpc>
              <a:buSzPct val="25000"/>
              <a:buFont typeface="StarSymbol"/>
              <a:buChar char=""/>
            </a:pPr>
            <a:r>
              <a:rPr lang="pt-BR" sz="2800" b="1" dirty="0">
                <a:solidFill>
                  <a:srgbClr val="000000"/>
                </a:solidFill>
                <a:latin typeface="Verdana"/>
                <a:ea typeface="Verdana"/>
              </a:rPr>
              <a:t>Patrocínio;</a:t>
            </a:r>
            <a:endParaRPr sz="2800" dirty="0"/>
          </a:p>
          <a:p>
            <a:pPr lvl="1">
              <a:lnSpc>
                <a:spcPct val="100000"/>
              </a:lnSpc>
              <a:buSzPct val="25000"/>
              <a:buFont typeface="StarSymbol"/>
              <a:buChar char=""/>
            </a:pPr>
            <a:r>
              <a:rPr lang="pt-BR" sz="2800" b="1" dirty="0">
                <a:solidFill>
                  <a:srgbClr val="000000"/>
                </a:solidFill>
                <a:latin typeface="Verdana"/>
                <a:ea typeface="Verdana"/>
              </a:rPr>
              <a:t>Licenciamento de marcas e símbolos;</a:t>
            </a:r>
            <a:endParaRPr sz="2800" dirty="0"/>
          </a:p>
          <a:p>
            <a:pPr lvl="1">
              <a:lnSpc>
                <a:spcPct val="100000"/>
              </a:lnSpc>
              <a:buSzPct val="25000"/>
              <a:buFont typeface="StarSymbol"/>
              <a:buChar char=""/>
            </a:pPr>
            <a:r>
              <a:rPr lang="pt-BR" sz="2800" b="1" dirty="0">
                <a:solidFill>
                  <a:srgbClr val="000000"/>
                </a:solidFill>
                <a:latin typeface="Verdana"/>
                <a:ea typeface="Verdana"/>
              </a:rPr>
              <a:t>Publicidade;</a:t>
            </a:r>
            <a:endParaRPr sz="2800" dirty="0"/>
          </a:p>
          <a:p>
            <a:pPr lvl="1">
              <a:lnSpc>
                <a:spcPct val="100000"/>
              </a:lnSpc>
              <a:buSzPct val="25000"/>
              <a:buFont typeface="StarSymbol"/>
              <a:buChar char=""/>
            </a:pPr>
            <a:r>
              <a:rPr lang="pt-BR" sz="2800" b="1" dirty="0">
                <a:solidFill>
                  <a:srgbClr val="000000"/>
                </a:solidFill>
                <a:latin typeface="Verdana"/>
                <a:ea typeface="Verdana"/>
              </a:rPr>
              <a:t>Propaganda;</a:t>
            </a:r>
            <a:endParaRPr sz="2800" dirty="0"/>
          </a:p>
          <a:p>
            <a:pPr lvl="1">
              <a:lnSpc>
                <a:spcPct val="100000"/>
              </a:lnSpc>
              <a:buSzPct val="25000"/>
              <a:buFont typeface="StarSymbol"/>
              <a:buChar char=""/>
            </a:pPr>
            <a:r>
              <a:rPr lang="pt-BR" sz="2800" b="1" dirty="0">
                <a:solidFill>
                  <a:srgbClr val="000000"/>
                </a:solidFill>
                <a:latin typeface="Verdana"/>
                <a:ea typeface="Verdana"/>
              </a:rPr>
              <a:t>Transmissão de espetáculos;</a:t>
            </a:r>
            <a:endParaRPr sz="2800" dirty="0"/>
          </a:p>
          <a:p>
            <a:pPr lvl="1">
              <a:lnSpc>
                <a:spcPct val="100000"/>
              </a:lnSpc>
              <a:buSzPct val="25000"/>
              <a:buFont typeface="StarSymbol"/>
              <a:buChar char=""/>
            </a:pPr>
            <a:r>
              <a:rPr lang="pt-BR" sz="2800" b="1" dirty="0">
                <a:solidFill>
                  <a:srgbClr val="000080"/>
                </a:solidFill>
                <a:latin typeface="Verdana"/>
                <a:ea typeface="Verdana"/>
              </a:rPr>
              <a:t>Discriminando a base e a retenção sofrida.</a:t>
            </a:r>
            <a:endParaRPr sz="2800" dirty="0"/>
          </a:p>
          <a:p>
            <a:pPr>
              <a:lnSpc>
                <a:spcPct val="100000"/>
              </a:lnSpc>
            </a:pPr>
            <a:r>
              <a:rPr lang="pt-BR" sz="2800" b="1" dirty="0">
                <a:solidFill>
                  <a:srgbClr val="000000"/>
                </a:solidFill>
                <a:latin typeface="Verdana"/>
                <a:ea typeface="Verdana"/>
              </a:rPr>
              <a:t>Fundamento legal: art. 22, §§ 6º ao 11 da Lei nº 8.212/91 </a:t>
            </a:r>
            <a:endParaRPr sz="2800" dirty="0"/>
          </a:p>
          <a:p>
            <a:pPr>
              <a:lnSpc>
                <a:spcPct val="100000"/>
              </a:lnSpc>
            </a:pPr>
            <a:endParaRPr dirty="0"/>
          </a:p>
        </p:txBody>
      </p:sp>
    </p:spTree>
    <p:extLst>
      <p:ext uri="{BB962C8B-B14F-4D97-AF65-F5344CB8AC3E}">
        <p14:creationId xmlns:p14="http://schemas.microsoft.com/office/powerpoint/2010/main" val="1888988129"/>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252396" y="1080744"/>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Periódicos</a:t>
            </a:r>
            <a:endParaRPr/>
          </a:p>
        </p:txBody>
      </p:sp>
      <p:sp>
        <p:nvSpPr>
          <p:cNvPr id="83" name="CustomShape 2"/>
          <p:cNvSpPr/>
          <p:nvPr/>
        </p:nvSpPr>
        <p:spPr>
          <a:xfrm>
            <a:off x="252396" y="1873217"/>
            <a:ext cx="10835741" cy="5722654"/>
          </a:xfrm>
          <a:prstGeom prst="rect">
            <a:avLst/>
          </a:prstGeom>
        </p:spPr>
        <p:txBody>
          <a:bodyPr lIns="88933" tIns="44286" rIns="88933" bIns="44286"/>
          <a:lstStyle/>
          <a:p>
            <a:pPr>
              <a:lnSpc>
                <a:spcPct val="100000"/>
              </a:lnSpc>
              <a:buFont typeface="Wingdings" charset="2"/>
              <a:buChar char=""/>
            </a:pPr>
            <a:r>
              <a:rPr lang="pt-BR" sz="2800" b="1" dirty="0">
                <a:solidFill>
                  <a:srgbClr val="000080"/>
                </a:solidFill>
                <a:latin typeface="Verdana"/>
                <a:ea typeface="Verdana"/>
              </a:rPr>
              <a:t>R-2050 -	Comercialização da Produção Por Produtor Rural PJ/Agroindústria</a:t>
            </a:r>
            <a:endParaRPr dirty="0"/>
          </a:p>
          <a:p>
            <a:pPr marL="800100" lvl="1" indent="-342900">
              <a:lnSpc>
                <a:spcPct val="100000"/>
              </a:lnSpc>
              <a:buSzPct val="25000"/>
              <a:buFont typeface="Wingdings" panose="05000000000000000000" pitchFamily="2" charset="2"/>
              <a:buChar char="Ø"/>
            </a:pPr>
            <a:r>
              <a:rPr lang="pt-BR" sz="2400" b="1" dirty="0">
                <a:solidFill>
                  <a:srgbClr val="000080"/>
                </a:solidFill>
                <a:latin typeface="Verdana"/>
                <a:ea typeface="Verdana"/>
              </a:rPr>
              <a:t>Informação prestadas por produtor rural PJ e agroindústria;</a:t>
            </a:r>
            <a:endParaRPr dirty="0"/>
          </a:p>
          <a:p>
            <a:pPr marL="800100" lvl="1" indent="-342900">
              <a:lnSpc>
                <a:spcPct val="100000"/>
              </a:lnSpc>
              <a:buSzPct val="25000"/>
              <a:buFont typeface="Wingdings" panose="05000000000000000000" pitchFamily="2" charset="2"/>
              <a:buChar char="Ø"/>
            </a:pPr>
            <a:r>
              <a:rPr lang="pt-BR" sz="2400" b="1" dirty="0">
                <a:solidFill>
                  <a:srgbClr val="000080"/>
                </a:solidFill>
                <a:latin typeface="Verdana"/>
                <a:ea typeface="Verdana"/>
              </a:rPr>
              <a:t>Discriminando a base de cálculo e a contribuição devida.</a:t>
            </a:r>
            <a:endParaRPr dirty="0"/>
          </a:p>
          <a:p>
            <a:pPr>
              <a:lnSpc>
                <a:spcPct val="100000"/>
              </a:lnSpc>
            </a:pPr>
            <a:endParaRPr lang="pt-BR" sz="2400" b="1" dirty="0">
              <a:solidFill>
                <a:srgbClr val="000080"/>
              </a:solidFill>
              <a:latin typeface="Verdana"/>
              <a:ea typeface="Verdana"/>
            </a:endParaRPr>
          </a:p>
          <a:p>
            <a:pPr>
              <a:lnSpc>
                <a:spcPct val="100000"/>
              </a:lnSpc>
            </a:pPr>
            <a:r>
              <a:rPr lang="pt-BR" sz="2400" b="1" dirty="0">
                <a:solidFill>
                  <a:srgbClr val="000080"/>
                </a:solidFill>
                <a:latin typeface="Verdana"/>
                <a:ea typeface="Verdana"/>
              </a:rPr>
              <a:t>OBS 1 – Serviços prestados pelo produtor rural PJ não devem ser informados; </a:t>
            </a:r>
            <a:r>
              <a:rPr lang="pt-BR" sz="2400" b="1" dirty="0">
                <a:solidFill>
                  <a:srgbClr val="FF0000"/>
                </a:solidFill>
                <a:latin typeface="Verdana"/>
                <a:ea typeface="Verdana"/>
              </a:rPr>
              <a:t>(nesta hipótese prevalece o art. 22 da Lei 8.212/91, CP);</a:t>
            </a:r>
            <a:endParaRPr dirty="0">
              <a:solidFill>
                <a:srgbClr val="FF0000"/>
              </a:solidFill>
            </a:endParaRPr>
          </a:p>
          <a:p>
            <a:pPr>
              <a:lnSpc>
                <a:spcPct val="100000"/>
              </a:lnSpc>
            </a:pPr>
            <a:endParaRPr lang="pt-BR" sz="2400" b="1" dirty="0">
              <a:solidFill>
                <a:srgbClr val="000080"/>
              </a:solidFill>
              <a:latin typeface="Verdana"/>
              <a:ea typeface="Verdana"/>
            </a:endParaRPr>
          </a:p>
          <a:p>
            <a:pPr>
              <a:lnSpc>
                <a:spcPct val="100000"/>
              </a:lnSpc>
            </a:pPr>
            <a:r>
              <a:rPr lang="pt-BR" sz="2400" b="1" dirty="0">
                <a:solidFill>
                  <a:srgbClr val="000080"/>
                </a:solidFill>
                <a:latin typeface="Verdana"/>
                <a:ea typeface="Verdana"/>
              </a:rPr>
              <a:t>OBS 2 – Comercialização de produtor PF é informada no eSocial.</a:t>
            </a:r>
            <a:endParaRPr dirty="0"/>
          </a:p>
          <a:p>
            <a:pPr algn="just">
              <a:lnSpc>
                <a:spcPct val="100000"/>
              </a:lnSpc>
            </a:pPr>
            <a:r>
              <a:rPr lang="pt-BR" sz="2400" b="1" dirty="0">
                <a:solidFill>
                  <a:srgbClr val="000000"/>
                </a:solidFill>
                <a:latin typeface="Verdana"/>
                <a:ea typeface="Verdana"/>
              </a:rPr>
              <a:t>Fundamento legal: art. 25 da Lei nº 8.870, de 1994, na redação dada pela Lei nº 10.256, de 2001 e art. 22A  da Lei nº 8.212/91, incluído pela mesma Lei nº 10.256, de 2001. </a:t>
            </a:r>
            <a:endParaRPr dirty="0"/>
          </a:p>
          <a:p>
            <a:pPr>
              <a:lnSpc>
                <a:spcPct val="100000"/>
              </a:lnSpc>
            </a:pPr>
            <a:endParaRPr dirty="0"/>
          </a:p>
          <a:p>
            <a:pPr>
              <a:lnSpc>
                <a:spcPct val="100000"/>
              </a:lnSpc>
            </a:pPr>
            <a:endParaRPr dirty="0"/>
          </a:p>
        </p:txBody>
      </p:sp>
    </p:spTree>
    <p:extLst>
      <p:ext uri="{BB962C8B-B14F-4D97-AF65-F5344CB8AC3E}">
        <p14:creationId xmlns:p14="http://schemas.microsoft.com/office/powerpoint/2010/main" val="3995665997"/>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Periódicos</a:t>
            </a:r>
            <a:endParaRPr/>
          </a:p>
        </p:txBody>
      </p:sp>
      <p:sp>
        <p:nvSpPr>
          <p:cNvPr id="85" name="CustomShape 2"/>
          <p:cNvSpPr/>
          <p:nvPr/>
        </p:nvSpPr>
        <p:spPr>
          <a:xfrm>
            <a:off x="108376" y="2233268"/>
            <a:ext cx="10874266" cy="2952420"/>
          </a:xfrm>
          <a:prstGeom prst="rect">
            <a:avLst/>
          </a:prstGeom>
        </p:spPr>
        <p:txBody>
          <a:bodyPr lIns="88933" tIns="44286" rIns="88933" bIns="44286"/>
          <a:lstStyle/>
          <a:p>
            <a:pPr>
              <a:lnSpc>
                <a:spcPct val="100000"/>
              </a:lnSpc>
              <a:buFont typeface="Wingdings" charset="2"/>
              <a:buChar char=""/>
            </a:pPr>
            <a:r>
              <a:rPr lang="pt-BR" sz="3600" b="1" dirty="0">
                <a:solidFill>
                  <a:srgbClr val="000080"/>
                </a:solidFill>
                <a:latin typeface="Verdana"/>
                <a:ea typeface="Verdana"/>
              </a:rPr>
              <a:t>R-2060 -	Contribuição Previdenciária sobre a Receita Bruta – CPRB </a:t>
            </a:r>
            <a:r>
              <a:rPr lang="pt-BR" sz="2800" b="1" dirty="0">
                <a:solidFill>
                  <a:srgbClr val="000080"/>
                </a:solidFill>
                <a:latin typeface="Verdana"/>
                <a:ea typeface="Verdana"/>
              </a:rPr>
              <a:t>(desoneração total, parcial, por produto, ...):</a:t>
            </a:r>
            <a:endParaRPr dirty="0"/>
          </a:p>
          <a:p>
            <a:pPr lvl="1">
              <a:lnSpc>
                <a:spcPct val="100000"/>
              </a:lnSpc>
              <a:buSzPct val="25000"/>
              <a:buFont typeface="StarSymbol"/>
              <a:buChar char=""/>
            </a:pPr>
            <a:endParaRPr lang="pt-BR" sz="2800" b="1" dirty="0">
              <a:solidFill>
                <a:srgbClr val="000080"/>
              </a:solidFill>
              <a:latin typeface="Verdana"/>
              <a:ea typeface="Verdana"/>
            </a:endParaRPr>
          </a:p>
          <a:p>
            <a:pPr lvl="1">
              <a:lnSpc>
                <a:spcPct val="100000"/>
              </a:lnSpc>
              <a:buSzPct val="25000"/>
              <a:buFont typeface="StarSymbol"/>
              <a:buChar char=""/>
            </a:pPr>
            <a:r>
              <a:rPr lang="pt-BR" sz="2800" b="1" dirty="0">
                <a:solidFill>
                  <a:srgbClr val="000080"/>
                </a:solidFill>
                <a:latin typeface="Verdana"/>
                <a:ea typeface="Verdana"/>
              </a:rPr>
              <a:t>Informação hoje, prestada na EFD-Contribuições.</a:t>
            </a:r>
            <a:endParaRPr dirty="0"/>
          </a:p>
          <a:p>
            <a:pPr>
              <a:lnSpc>
                <a:spcPct val="100000"/>
              </a:lnSpc>
            </a:pPr>
            <a:endParaRPr dirty="0"/>
          </a:p>
          <a:p>
            <a:pPr>
              <a:lnSpc>
                <a:spcPct val="100000"/>
              </a:lnSpc>
            </a:pPr>
            <a:r>
              <a:rPr lang="pt-BR" sz="2800" b="1" dirty="0">
                <a:solidFill>
                  <a:srgbClr val="000000"/>
                </a:solidFill>
                <a:latin typeface="Verdana"/>
                <a:ea typeface="Verdana"/>
              </a:rPr>
              <a:t>Fundamento legal: </a:t>
            </a:r>
            <a:r>
              <a:rPr lang="pt-BR" sz="2800" b="1" dirty="0" err="1">
                <a:solidFill>
                  <a:srgbClr val="000000"/>
                </a:solidFill>
                <a:latin typeface="Verdana"/>
                <a:ea typeface="Verdana"/>
              </a:rPr>
              <a:t>Arts</a:t>
            </a:r>
            <a:r>
              <a:rPr lang="pt-BR" sz="2800" b="1" dirty="0">
                <a:solidFill>
                  <a:srgbClr val="000000"/>
                </a:solidFill>
                <a:latin typeface="Verdana"/>
                <a:ea typeface="Verdana"/>
              </a:rPr>
              <a:t>. 7º, 7º-A (4,5%, 3% e 2%), 8º e 8º-A (2,5%, 1,5% e 1%) e 9º da Lei nº 12.546, de 2011. </a:t>
            </a:r>
            <a:endParaRPr dirty="0"/>
          </a:p>
          <a:p>
            <a:pPr>
              <a:lnSpc>
                <a:spcPct val="100000"/>
              </a:lnSpc>
            </a:pPr>
            <a:endParaRPr dirty="0"/>
          </a:p>
        </p:txBody>
      </p:sp>
    </p:spTree>
    <p:extLst>
      <p:ext uri="{BB962C8B-B14F-4D97-AF65-F5344CB8AC3E}">
        <p14:creationId xmlns:p14="http://schemas.microsoft.com/office/powerpoint/2010/main" val="318169934"/>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dirty="0">
                <a:solidFill>
                  <a:srgbClr val="000080"/>
                </a:solidFill>
                <a:latin typeface="Verdana"/>
                <a:ea typeface="Verdana"/>
              </a:rPr>
              <a:t>Eventos Periódicos</a:t>
            </a:r>
            <a:endParaRPr dirty="0"/>
          </a:p>
        </p:txBody>
      </p:sp>
      <p:sp>
        <p:nvSpPr>
          <p:cNvPr id="2" name="Retângulo 1"/>
          <p:cNvSpPr/>
          <p:nvPr/>
        </p:nvSpPr>
        <p:spPr>
          <a:xfrm>
            <a:off x="651023" y="1921105"/>
            <a:ext cx="9517312" cy="5262979"/>
          </a:xfrm>
          <a:prstGeom prst="rect">
            <a:avLst/>
          </a:prstGeom>
        </p:spPr>
        <p:txBody>
          <a:bodyPr wrap="square">
            <a:spAutoFit/>
          </a:bodyPr>
          <a:lstStyle/>
          <a:p>
            <a:pPr algn="just"/>
            <a:r>
              <a:rPr lang="pt-BR" sz="2800" b="1" dirty="0">
                <a:solidFill>
                  <a:srgbClr val="000081"/>
                </a:solidFill>
                <a:latin typeface="Verdana-Bold"/>
              </a:rPr>
              <a:t>Eventos Periódicos - R-2070</a:t>
            </a:r>
          </a:p>
          <a:p>
            <a:pPr algn="just"/>
            <a:endParaRPr lang="pt-BR" sz="2800" b="1" dirty="0">
              <a:solidFill>
                <a:srgbClr val="FF0000"/>
              </a:solidFill>
              <a:latin typeface="Verdana-Bold"/>
            </a:endParaRPr>
          </a:p>
          <a:p>
            <a:pPr algn="just"/>
            <a:r>
              <a:rPr lang="pt-BR" sz="2800" b="1" dirty="0">
                <a:solidFill>
                  <a:srgbClr val="FF0000"/>
                </a:solidFill>
                <a:latin typeface="Verdana-Bold"/>
              </a:rPr>
              <a:t>Postergado Nota Técnica EFD-</a:t>
            </a:r>
            <a:r>
              <a:rPr lang="pt-BR" sz="2800" b="1" dirty="0" err="1">
                <a:solidFill>
                  <a:srgbClr val="FF0000"/>
                </a:solidFill>
                <a:latin typeface="Verdana-Bold"/>
              </a:rPr>
              <a:t>Reinf</a:t>
            </a:r>
            <a:r>
              <a:rPr lang="pt-BR" sz="2800" b="1" dirty="0">
                <a:solidFill>
                  <a:srgbClr val="FF0000"/>
                </a:solidFill>
                <a:latin typeface="Verdana-Bold"/>
              </a:rPr>
              <a:t> de 11/09/2017</a:t>
            </a:r>
          </a:p>
          <a:p>
            <a:pPr algn="just"/>
            <a:endParaRPr lang="pt-BR" sz="2800" b="1" dirty="0" smtClean="0">
              <a:solidFill>
                <a:srgbClr val="000081"/>
              </a:solidFill>
              <a:latin typeface="Arial-BoldMT"/>
            </a:endParaRPr>
          </a:p>
          <a:p>
            <a:pPr algn="just"/>
            <a:r>
              <a:rPr lang="pt-BR" sz="2800" b="1" dirty="0" smtClean="0">
                <a:solidFill>
                  <a:srgbClr val="000081"/>
                </a:solidFill>
                <a:latin typeface="Arial-BoldMT"/>
              </a:rPr>
              <a:t>• </a:t>
            </a:r>
            <a:r>
              <a:rPr lang="pt-BR" sz="2800" b="1" dirty="0">
                <a:solidFill>
                  <a:srgbClr val="000081"/>
                </a:solidFill>
                <a:latin typeface="Arial-BoldMT"/>
              </a:rPr>
              <a:t>R-2070 - Retenções na Fonte:</a:t>
            </a:r>
          </a:p>
          <a:p>
            <a:pPr algn="just"/>
            <a:r>
              <a:rPr lang="pt-BR" sz="2800" b="1" dirty="0">
                <a:solidFill>
                  <a:srgbClr val="000081"/>
                </a:solidFill>
                <a:latin typeface="Arial-BoldMT"/>
              </a:rPr>
              <a:t>IR, CSLL, </a:t>
            </a:r>
            <a:r>
              <a:rPr lang="pt-BR" sz="2800" b="1" dirty="0" err="1">
                <a:solidFill>
                  <a:srgbClr val="000081"/>
                </a:solidFill>
                <a:latin typeface="Arial-BoldMT"/>
              </a:rPr>
              <a:t>Cofins</a:t>
            </a:r>
            <a:r>
              <a:rPr lang="pt-BR" sz="2800" b="1" dirty="0">
                <a:solidFill>
                  <a:srgbClr val="000081"/>
                </a:solidFill>
                <a:latin typeface="Arial-BoldMT"/>
              </a:rPr>
              <a:t>, </a:t>
            </a:r>
            <a:r>
              <a:rPr lang="pt-BR" sz="2800" b="1" dirty="0" smtClean="0">
                <a:solidFill>
                  <a:srgbClr val="000081"/>
                </a:solidFill>
                <a:latin typeface="Arial-BoldMT"/>
              </a:rPr>
              <a:t>PIS/Pasep e </a:t>
            </a:r>
            <a:r>
              <a:rPr lang="pt-BR" sz="2800" b="1" dirty="0">
                <a:solidFill>
                  <a:srgbClr val="000081"/>
                </a:solidFill>
                <a:latin typeface="Arial-BoldMT"/>
              </a:rPr>
              <a:t>Pagamentos </a:t>
            </a:r>
            <a:r>
              <a:rPr lang="pt-BR" sz="2800" b="1" dirty="0" smtClean="0">
                <a:solidFill>
                  <a:srgbClr val="000081"/>
                </a:solidFill>
                <a:latin typeface="Arial-BoldMT"/>
              </a:rPr>
              <a:t>diversos;</a:t>
            </a:r>
            <a:endParaRPr lang="pt-BR" sz="2800" b="1" dirty="0">
              <a:solidFill>
                <a:srgbClr val="000081"/>
              </a:solidFill>
              <a:latin typeface="Arial-BoldMT"/>
            </a:endParaRPr>
          </a:p>
          <a:p>
            <a:pPr algn="just"/>
            <a:r>
              <a:rPr lang="pt-BR" sz="2800" b="1" dirty="0">
                <a:solidFill>
                  <a:srgbClr val="000081"/>
                </a:solidFill>
                <a:latin typeface="Arial-BoldMT"/>
              </a:rPr>
              <a:t>• Informações que hoje são prestadas na DIRF</a:t>
            </a:r>
          </a:p>
          <a:p>
            <a:pPr algn="just"/>
            <a:r>
              <a:rPr lang="pt-BR" sz="2800" b="1" dirty="0">
                <a:solidFill>
                  <a:srgbClr val="000081"/>
                </a:solidFill>
                <a:latin typeface="Arial-BoldMT"/>
              </a:rPr>
              <a:t>• Retenções de tributos disciplinadas no MAFON</a:t>
            </a:r>
          </a:p>
          <a:p>
            <a:pPr algn="just"/>
            <a:r>
              <a:rPr lang="pt-BR" sz="2800" b="1" dirty="0">
                <a:solidFill>
                  <a:srgbClr val="000081"/>
                </a:solidFill>
                <a:latin typeface="Arial-BoldMT"/>
              </a:rPr>
              <a:t>– Manual do Imposto sobre a Renda Retido </a:t>
            </a:r>
            <a:r>
              <a:rPr lang="pt-BR" sz="2800" b="1" dirty="0" smtClean="0">
                <a:solidFill>
                  <a:srgbClr val="000081"/>
                </a:solidFill>
                <a:latin typeface="Arial-BoldMT"/>
              </a:rPr>
              <a:t>na Fonte</a:t>
            </a:r>
            <a:endParaRPr lang="pt-BR" sz="2800" b="1" dirty="0">
              <a:solidFill>
                <a:srgbClr val="000081"/>
              </a:solidFill>
              <a:latin typeface="Arial-BoldMT"/>
            </a:endParaRPr>
          </a:p>
          <a:p>
            <a:pPr algn="just"/>
            <a:r>
              <a:rPr lang="pt-BR" sz="2800" b="1" dirty="0" smtClean="0">
                <a:solidFill>
                  <a:srgbClr val="FF0000"/>
                </a:solidFill>
                <a:latin typeface="Arial-BoldMT"/>
              </a:rPr>
              <a:t> </a:t>
            </a:r>
          </a:p>
          <a:p>
            <a:pPr algn="just"/>
            <a:r>
              <a:rPr lang="pt-BR" sz="2800" b="1" dirty="0" err="1" smtClean="0">
                <a:solidFill>
                  <a:srgbClr val="FF0000"/>
                </a:solidFill>
                <a:latin typeface="Arial-BoldMT"/>
              </a:rPr>
              <a:t>Obs</a:t>
            </a:r>
            <a:r>
              <a:rPr lang="pt-BR" sz="2800" b="1" dirty="0">
                <a:solidFill>
                  <a:srgbClr val="FF0000"/>
                </a:solidFill>
                <a:latin typeface="Arial-BoldMT"/>
              </a:rPr>
              <a:t>: Informação de IRRF decorrente </a:t>
            </a:r>
            <a:r>
              <a:rPr lang="pt-BR" sz="2800" b="1" dirty="0" smtClean="0">
                <a:solidFill>
                  <a:srgbClr val="FF0000"/>
                </a:solidFill>
                <a:latin typeface="Arial-BoldMT"/>
              </a:rPr>
              <a:t>do rendimento </a:t>
            </a:r>
            <a:r>
              <a:rPr lang="pt-BR" sz="2800" b="1" dirty="0">
                <a:solidFill>
                  <a:srgbClr val="FF0000"/>
                </a:solidFill>
                <a:latin typeface="Arial-BoldMT"/>
              </a:rPr>
              <a:t>do trabalho da PF será prestada </a:t>
            </a:r>
            <a:r>
              <a:rPr lang="pt-BR" sz="2800" b="1" dirty="0" smtClean="0">
                <a:solidFill>
                  <a:srgbClr val="FF0000"/>
                </a:solidFill>
                <a:latin typeface="Arial-BoldMT"/>
              </a:rPr>
              <a:t>no eSocial</a:t>
            </a:r>
            <a:endParaRPr lang="pt-BR" sz="2800" b="1" dirty="0">
              <a:solidFill>
                <a:srgbClr val="FF0000"/>
              </a:solidFill>
              <a:latin typeface="Arial-BoldMT"/>
            </a:endParaRPr>
          </a:p>
        </p:txBody>
      </p:sp>
    </p:spTree>
    <p:extLst>
      <p:ext uri="{BB962C8B-B14F-4D97-AF65-F5344CB8AC3E}">
        <p14:creationId xmlns:p14="http://schemas.microsoft.com/office/powerpoint/2010/main" val="4026785747"/>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dirty="0" smtClean="0">
                <a:solidFill>
                  <a:srgbClr val="000080"/>
                </a:solidFill>
                <a:latin typeface="Verdana"/>
                <a:ea typeface="Verdana"/>
              </a:rPr>
              <a:t>Evento Não Periódico</a:t>
            </a:r>
            <a:endParaRPr dirty="0"/>
          </a:p>
        </p:txBody>
      </p:sp>
      <p:sp>
        <p:nvSpPr>
          <p:cNvPr id="92" name="CustomShape 2"/>
          <p:cNvSpPr/>
          <p:nvPr/>
        </p:nvSpPr>
        <p:spPr>
          <a:xfrm>
            <a:off x="568521" y="2200144"/>
            <a:ext cx="10371995" cy="5190498"/>
          </a:xfrm>
          <a:prstGeom prst="rect">
            <a:avLst/>
          </a:prstGeom>
        </p:spPr>
        <p:txBody>
          <a:bodyPr lIns="88933" tIns="44286" rIns="88933" bIns="44286"/>
          <a:lstStyle/>
          <a:p>
            <a:pPr>
              <a:lnSpc>
                <a:spcPct val="100000"/>
              </a:lnSpc>
              <a:buFont typeface="Wingdings" charset="2"/>
              <a:buChar char=""/>
            </a:pPr>
            <a:r>
              <a:rPr lang="pt-BR" sz="3200" b="1" dirty="0">
                <a:solidFill>
                  <a:srgbClr val="000080"/>
                </a:solidFill>
                <a:latin typeface="Verdana"/>
                <a:ea typeface="Verdana"/>
              </a:rPr>
              <a:t>R-3010 -	Receita de Espetáculos </a:t>
            </a:r>
            <a:r>
              <a:rPr lang="pt-BR" sz="3200" b="1" dirty="0" smtClean="0">
                <a:solidFill>
                  <a:srgbClr val="000080"/>
                </a:solidFill>
                <a:latin typeface="Verdana"/>
                <a:ea typeface="Verdana"/>
              </a:rPr>
              <a:t>	Desportivos</a:t>
            </a:r>
            <a:r>
              <a:rPr lang="pt-BR" sz="3200" b="1" dirty="0">
                <a:solidFill>
                  <a:srgbClr val="000080"/>
                </a:solidFill>
                <a:latin typeface="Verdana"/>
                <a:ea typeface="Verdana"/>
              </a:rPr>
              <a:t>:</a:t>
            </a:r>
            <a:endParaRPr sz="3200" dirty="0"/>
          </a:p>
          <a:p>
            <a:pPr lvl="1">
              <a:lnSpc>
                <a:spcPct val="100000"/>
              </a:lnSpc>
              <a:buSzPct val="25000"/>
              <a:buFont typeface="StarSymbol"/>
              <a:buChar char=""/>
            </a:pPr>
            <a:endParaRPr lang="pt-BR" sz="3200" b="1" dirty="0" smtClean="0">
              <a:solidFill>
                <a:srgbClr val="000080"/>
              </a:solidFill>
              <a:latin typeface="Verdana"/>
              <a:ea typeface="Verdana"/>
            </a:endParaRPr>
          </a:p>
          <a:p>
            <a:pPr lvl="1">
              <a:lnSpc>
                <a:spcPct val="100000"/>
              </a:lnSpc>
              <a:buSzPct val="25000"/>
              <a:buFont typeface="StarSymbol"/>
              <a:buChar char=""/>
            </a:pPr>
            <a:r>
              <a:rPr lang="pt-BR" sz="3200" b="1" dirty="0" smtClean="0">
                <a:solidFill>
                  <a:srgbClr val="000080"/>
                </a:solidFill>
                <a:latin typeface="Verdana"/>
                <a:ea typeface="Verdana"/>
              </a:rPr>
              <a:t>Informação </a:t>
            </a:r>
            <a:r>
              <a:rPr lang="pt-BR" sz="3200" b="1" dirty="0">
                <a:solidFill>
                  <a:srgbClr val="000080"/>
                </a:solidFill>
                <a:latin typeface="Verdana"/>
                <a:ea typeface="Verdana"/>
              </a:rPr>
              <a:t>prestada pela entidade promotora do evento desportivo;</a:t>
            </a:r>
            <a:endParaRPr sz="3200" dirty="0"/>
          </a:p>
          <a:p>
            <a:pPr lvl="1">
              <a:lnSpc>
                <a:spcPct val="100000"/>
              </a:lnSpc>
              <a:buSzPct val="25000"/>
              <a:buFont typeface="StarSymbol"/>
              <a:buChar char=""/>
            </a:pPr>
            <a:r>
              <a:rPr lang="pt-BR" sz="3200" b="1" dirty="0">
                <a:solidFill>
                  <a:srgbClr val="000080"/>
                </a:solidFill>
                <a:latin typeface="Verdana"/>
                <a:ea typeface="Verdana"/>
              </a:rPr>
              <a:t>Prazo: até dois após o evento desportivo;</a:t>
            </a:r>
            <a:endParaRPr sz="3200" dirty="0"/>
          </a:p>
          <a:p>
            <a:pPr lvl="1">
              <a:lnSpc>
                <a:spcPct val="100000"/>
              </a:lnSpc>
              <a:buSzPct val="25000"/>
              <a:buFont typeface="StarSymbol"/>
              <a:buChar char=""/>
            </a:pPr>
            <a:r>
              <a:rPr lang="pt-BR" sz="3200" b="1" dirty="0" err="1" smtClean="0">
                <a:solidFill>
                  <a:srgbClr val="000080"/>
                </a:solidFill>
                <a:latin typeface="Verdana"/>
                <a:ea typeface="Verdana"/>
              </a:rPr>
              <a:t>DCTFWeb</a:t>
            </a:r>
            <a:r>
              <a:rPr lang="pt-BR" sz="3200" b="1" dirty="0" smtClean="0">
                <a:solidFill>
                  <a:srgbClr val="000080"/>
                </a:solidFill>
                <a:latin typeface="Verdana"/>
                <a:ea typeface="Verdana"/>
              </a:rPr>
              <a:t> </a:t>
            </a:r>
            <a:r>
              <a:rPr lang="pt-BR" sz="3200" b="1" dirty="0">
                <a:solidFill>
                  <a:srgbClr val="000080"/>
                </a:solidFill>
                <a:latin typeface="Verdana"/>
                <a:ea typeface="Verdana"/>
              </a:rPr>
              <a:t>específica.</a:t>
            </a:r>
            <a:endParaRPr sz="3200" dirty="0"/>
          </a:p>
          <a:p>
            <a:pPr>
              <a:lnSpc>
                <a:spcPct val="100000"/>
              </a:lnSpc>
            </a:pPr>
            <a:endParaRPr sz="3200" dirty="0"/>
          </a:p>
          <a:p>
            <a:pPr>
              <a:lnSpc>
                <a:spcPct val="100000"/>
              </a:lnSpc>
            </a:pPr>
            <a:r>
              <a:rPr lang="pt-BR" sz="3200" b="1" dirty="0">
                <a:solidFill>
                  <a:srgbClr val="000000"/>
                </a:solidFill>
                <a:latin typeface="Verdana"/>
                <a:ea typeface="Verdana"/>
              </a:rPr>
              <a:t>Fundamento legal: art. 22, §§ 6º ao 8º da Lei nº 8.212/91 </a:t>
            </a:r>
            <a:endParaRPr sz="3200" dirty="0"/>
          </a:p>
          <a:p>
            <a:pPr>
              <a:lnSpc>
                <a:spcPct val="100000"/>
              </a:lnSpc>
            </a:pPr>
            <a:endParaRPr dirty="0"/>
          </a:p>
        </p:txBody>
      </p:sp>
    </p:spTree>
    <p:extLst>
      <p:ext uri="{BB962C8B-B14F-4D97-AF65-F5344CB8AC3E}">
        <p14:creationId xmlns:p14="http://schemas.microsoft.com/office/powerpoint/2010/main" val="2767868467"/>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496511" y="1280213"/>
            <a:ext cx="9519754" cy="640891"/>
          </a:xfrm>
          <a:prstGeom prst="rect">
            <a:avLst/>
          </a:prstGeom>
        </p:spPr>
        <p:txBody>
          <a:bodyPr lIns="88933" tIns="44286" rIns="88933" bIns="44286"/>
          <a:lstStyle/>
          <a:p>
            <a:pPr>
              <a:lnSpc>
                <a:spcPct val="100000"/>
              </a:lnSpc>
            </a:pPr>
            <a:r>
              <a:rPr lang="pt-BR" sz="3800" b="1">
                <a:solidFill>
                  <a:srgbClr val="000080"/>
                </a:solidFill>
                <a:latin typeface="Verdana"/>
                <a:ea typeface="Verdana"/>
              </a:rPr>
              <a:t>Eventos de controle</a:t>
            </a:r>
            <a:endParaRPr/>
          </a:p>
        </p:txBody>
      </p:sp>
      <p:sp>
        <p:nvSpPr>
          <p:cNvPr id="94" name="CustomShape 2"/>
          <p:cNvSpPr/>
          <p:nvPr/>
        </p:nvSpPr>
        <p:spPr>
          <a:xfrm>
            <a:off x="568521" y="2200144"/>
            <a:ext cx="10371995" cy="5190498"/>
          </a:xfrm>
          <a:prstGeom prst="rect">
            <a:avLst/>
          </a:prstGeom>
        </p:spPr>
        <p:txBody>
          <a:bodyPr lIns="88933" tIns="44286" rIns="88933" bIns="44286"/>
          <a:lstStyle/>
          <a:p>
            <a:pPr>
              <a:lnSpc>
                <a:spcPct val="100000"/>
              </a:lnSpc>
              <a:buFont typeface="Wingdings" charset="2"/>
              <a:buChar char=""/>
            </a:pPr>
            <a:r>
              <a:rPr lang="pt-BR" sz="3200" b="1" dirty="0">
                <a:solidFill>
                  <a:srgbClr val="000080"/>
                </a:solidFill>
                <a:latin typeface="Verdana"/>
                <a:ea typeface="Verdana"/>
              </a:rPr>
              <a:t>R-2098 -	Reabertura dos Eventos Periódicos;</a:t>
            </a:r>
            <a:endParaRPr sz="3200" dirty="0"/>
          </a:p>
          <a:p>
            <a:pPr>
              <a:lnSpc>
                <a:spcPct val="100000"/>
              </a:lnSpc>
              <a:buFont typeface="Wingdings" charset="2"/>
              <a:buChar char=""/>
            </a:pPr>
            <a:r>
              <a:rPr lang="pt-BR" sz="3200" b="1" dirty="0">
                <a:solidFill>
                  <a:srgbClr val="000080"/>
                </a:solidFill>
                <a:latin typeface="Verdana"/>
                <a:ea typeface="Verdana"/>
              </a:rPr>
              <a:t>R-2099 -	Fechamento dos Eventos Periódicos;</a:t>
            </a:r>
            <a:endParaRPr sz="3200" dirty="0"/>
          </a:p>
          <a:p>
            <a:pPr>
              <a:lnSpc>
                <a:spcPct val="100000"/>
              </a:lnSpc>
              <a:buFont typeface="Wingdings" charset="2"/>
              <a:buChar char=""/>
            </a:pPr>
            <a:r>
              <a:rPr lang="pt-BR" sz="3200" b="1" dirty="0" smtClean="0">
                <a:solidFill>
                  <a:srgbClr val="000080"/>
                </a:solidFill>
                <a:latin typeface="Verdana"/>
                <a:ea typeface="Verdana"/>
              </a:rPr>
              <a:t>R-9000 </a:t>
            </a:r>
            <a:r>
              <a:rPr lang="pt-BR" sz="3200" b="1" dirty="0">
                <a:solidFill>
                  <a:srgbClr val="000080"/>
                </a:solidFill>
                <a:latin typeface="Verdana"/>
                <a:ea typeface="Verdana"/>
              </a:rPr>
              <a:t>-	Exclusão de </a:t>
            </a:r>
            <a:r>
              <a:rPr lang="pt-BR" sz="3200" b="1" dirty="0" smtClean="0">
                <a:solidFill>
                  <a:srgbClr val="000080"/>
                </a:solidFill>
                <a:latin typeface="Verdana"/>
                <a:ea typeface="Verdana"/>
              </a:rPr>
              <a:t>Eventos;</a:t>
            </a:r>
            <a:endParaRPr sz="3200" dirty="0"/>
          </a:p>
          <a:p>
            <a:pPr>
              <a:lnSpc>
                <a:spcPct val="100000"/>
              </a:lnSpc>
              <a:buFont typeface="Wingdings" charset="2"/>
              <a:buChar char=""/>
            </a:pPr>
            <a:r>
              <a:rPr lang="pt-BR" sz="3200" b="1" dirty="0" smtClean="0">
                <a:solidFill>
                  <a:srgbClr val="000080"/>
                </a:solidFill>
                <a:latin typeface="Verdana"/>
                <a:ea typeface="Verdana"/>
              </a:rPr>
              <a:t>R-5001 </a:t>
            </a:r>
            <a:r>
              <a:rPr lang="pt-BR" sz="3200" b="1" dirty="0">
                <a:solidFill>
                  <a:srgbClr val="000080"/>
                </a:solidFill>
                <a:latin typeface="Verdana"/>
                <a:ea typeface="Verdana"/>
              </a:rPr>
              <a:t>- Informações das bases e dos tributos consolidados por contribuinte</a:t>
            </a:r>
            <a:r>
              <a:rPr lang="pt-BR" sz="3200" b="1" dirty="0" smtClean="0">
                <a:solidFill>
                  <a:srgbClr val="000080"/>
                </a:solidFill>
                <a:latin typeface="Verdana"/>
                <a:ea typeface="Verdana"/>
              </a:rPr>
              <a:t>;</a:t>
            </a:r>
          </a:p>
          <a:p>
            <a:pPr>
              <a:lnSpc>
                <a:spcPct val="100000"/>
              </a:lnSpc>
              <a:buFont typeface="Wingdings" charset="2"/>
              <a:buChar char=""/>
            </a:pPr>
            <a:r>
              <a:rPr lang="pt-BR" sz="3200" b="1" dirty="0" smtClean="0">
                <a:solidFill>
                  <a:srgbClr val="000080"/>
                </a:solidFill>
                <a:latin typeface="Verdana"/>
                <a:ea typeface="Verdana"/>
              </a:rPr>
              <a:t>R-5011 – Informações de Bases e Tributos Consolidadas por Período de Apuração.</a:t>
            </a:r>
            <a:endParaRPr sz="3200" dirty="0"/>
          </a:p>
        </p:txBody>
      </p:sp>
    </p:spTree>
    <p:extLst>
      <p:ext uri="{BB962C8B-B14F-4D97-AF65-F5344CB8AC3E}">
        <p14:creationId xmlns:p14="http://schemas.microsoft.com/office/powerpoint/2010/main" val="2178936099"/>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1"/>
          <p:cNvPicPr/>
          <p:nvPr/>
        </p:nvPicPr>
        <p:blipFill>
          <a:blip r:embed="rId3"/>
          <a:stretch/>
        </p:blipFill>
        <p:spPr>
          <a:xfrm>
            <a:off x="299520" y="1272960"/>
            <a:ext cx="10563480" cy="6126840"/>
          </a:xfrm>
          <a:prstGeom prst="rect">
            <a:avLst/>
          </a:prstGeom>
          <a:ln>
            <a:noFill/>
          </a:ln>
        </p:spPr>
      </p:pic>
    </p:spTree>
    <p:extLst>
      <p:ext uri="{BB962C8B-B14F-4D97-AF65-F5344CB8AC3E}">
        <p14:creationId xmlns:p14="http://schemas.microsoft.com/office/powerpoint/2010/main" val="259143729"/>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m 1"/>
          <p:cNvPicPr>
            <a:picLocks noChangeAspect="1"/>
          </p:cNvPicPr>
          <p:nvPr/>
        </p:nvPicPr>
        <p:blipFill>
          <a:blip r:embed="rId2"/>
          <a:srcRect/>
          <a:stretch>
            <a:fillRect/>
          </a:stretch>
        </p:blipFill>
        <p:spPr bwMode="auto">
          <a:xfrm>
            <a:off x="468313" y="1296988"/>
            <a:ext cx="10444162" cy="5256212"/>
          </a:xfrm>
          <a:prstGeom prst="rect">
            <a:avLst/>
          </a:prstGeom>
          <a:noFill/>
          <a:ln w="9525">
            <a:noFill/>
            <a:miter lim="800000"/>
            <a:headEnd/>
            <a:tailEnd/>
          </a:ln>
        </p:spPr>
      </p:pic>
    </p:spTree>
    <p:extLst>
      <p:ext uri="{BB962C8B-B14F-4D97-AF65-F5344CB8AC3E}">
        <p14:creationId xmlns:p14="http://schemas.microsoft.com/office/powerpoint/2010/main" val="1660754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4509" b="1" strike="noStrike" spc="-1">
                <a:solidFill>
                  <a:srgbClr val="FF0000"/>
                </a:solidFill>
                <a:uFill>
                  <a:solidFill>
                    <a:srgbClr val="FFFFFF"/>
                  </a:solidFill>
                </a:uFill>
                <a:latin typeface="Verdana"/>
                <a:ea typeface="Microsoft YaHei"/>
              </a:rPr>
              <a:t>Importante!</a:t>
            </a:r>
            <a:endParaRPr lang="pt-BR" sz="1800" b="0" strike="noStrike" spc="-1">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800" b="0" u="sng" strike="noStrike" spc="-1">
                <a:solidFill>
                  <a:srgbClr val="2D2DB9"/>
                </a:solidFill>
                <a:uFill>
                  <a:solidFill>
                    <a:srgbClr val="FFFFFF"/>
                  </a:solidFill>
                </a:uFill>
                <a:latin typeface="Franklin Gothic Medium"/>
                <a:ea typeface="Microsoft YaHei"/>
              </a:rPr>
              <a:t>Alteração na forma do recolhimento da retenção na prestação de serviços (Lei 9711/98):</a:t>
            </a:r>
            <a:endParaRPr lang="pt-BR" sz="1800" b="0" strike="noStrike" spc="-1">
              <a:solidFill>
                <a:srgbClr val="000000"/>
              </a:solidFill>
              <a:uFill>
                <a:solidFill>
                  <a:srgbClr val="FFFFFF"/>
                </a:solidFill>
              </a:uFill>
              <a:latin typeface="Arial"/>
            </a:endParaRPr>
          </a:p>
          <a:p>
            <a:pPr marL="457200" indent="-456480" algn="just">
              <a:lnSpc>
                <a:spcPct val="100000"/>
              </a:lnSpc>
              <a:buClr>
                <a:srgbClr val="2D2DB9"/>
              </a:buClr>
              <a:buFont typeface="Wingdings" charset="2"/>
              <a:buChar char=""/>
            </a:pPr>
            <a:r>
              <a:rPr lang="pt-BR" sz="2800" b="0" strike="noStrike" spc="-1">
                <a:solidFill>
                  <a:srgbClr val="2D2DB9"/>
                </a:solidFill>
                <a:uFill>
                  <a:solidFill>
                    <a:srgbClr val="FFFFFF"/>
                  </a:solidFill>
                </a:uFill>
                <a:latin typeface="Franklin Gothic Medium"/>
                <a:ea typeface="Microsoft YaHei"/>
              </a:rPr>
              <a:t>O tomador dos serviços (contratante) </a:t>
            </a:r>
            <a:r>
              <a:rPr lang="pt-BR" sz="2800" b="0" strike="noStrike" spc="-1">
                <a:solidFill>
                  <a:srgbClr val="C00000"/>
                </a:solidFill>
                <a:uFill>
                  <a:solidFill>
                    <a:srgbClr val="FFFFFF"/>
                  </a:solidFill>
                </a:uFill>
                <a:latin typeface="Franklin Gothic Medium"/>
                <a:ea typeface="Microsoft YaHei"/>
              </a:rPr>
              <a:t>passará a recolher no seu próprio CNPJ os valores retidos dos prestadores PJ </a:t>
            </a:r>
            <a:r>
              <a:rPr lang="pt-BR" sz="2800" b="0" strike="noStrike" spc="-1">
                <a:solidFill>
                  <a:srgbClr val="2D2DB9"/>
                </a:solidFill>
                <a:uFill>
                  <a:solidFill>
                    <a:srgbClr val="FFFFFF"/>
                  </a:solidFill>
                </a:uFill>
                <a:latin typeface="Franklin Gothic Medium"/>
                <a:ea typeface="Microsoft YaHei"/>
              </a:rPr>
              <a:t>(contratados), juntamente com as demais contribuições por ele devida. </a:t>
            </a:r>
            <a:r>
              <a:rPr lang="pt-BR" sz="2800" b="0" strike="noStrike" spc="-1">
                <a:solidFill>
                  <a:srgbClr val="C00000"/>
                </a:solidFill>
                <a:uFill>
                  <a:solidFill>
                    <a:srgbClr val="FFFFFF"/>
                  </a:solidFill>
                </a:uFill>
                <a:latin typeface="Franklin Gothic Medium"/>
                <a:ea typeface="Microsoft YaHei"/>
              </a:rPr>
              <a:t>Não mais será emitida a GPS no CNPJ do prestador.</a:t>
            </a:r>
            <a:endParaRPr lang="pt-BR" sz="1800" b="0" strike="noStrike" spc="-1">
              <a:solidFill>
                <a:srgbClr val="000000"/>
              </a:solidFill>
              <a:uFill>
                <a:solidFill>
                  <a:srgbClr val="FFFFFF"/>
                </a:solidFill>
              </a:uFill>
              <a:latin typeface="Arial"/>
            </a:endParaRPr>
          </a:p>
          <a:p>
            <a:pPr marL="457200" indent="-456480" algn="just">
              <a:lnSpc>
                <a:spcPct val="100000"/>
              </a:lnSpc>
              <a:buClr>
                <a:srgbClr val="2D2DB9"/>
              </a:buClr>
              <a:buFont typeface="Wingdings" charset="2"/>
              <a:buChar char=""/>
            </a:pPr>
            <a:r>
              <a:rPr lang="pt-BR" sz="2800" b="0" strike="noStrike" spc="-1">
                <a:solidFill>
                  <a:srgbClr val="2D2DB9"/>
                </a:solidFill>
                <a:uFill>
                  <a:solidFill>
                    <a:srgbClr val="FFFFFF"/>
                  </a:solidFill>
                </a:uFill>
                <a:latin typeface="Franklin Gothic Medium"/>
                <a:ea typeface="Microsoft YaHei"/>
              </a:rPr>
              <a:t>A forma de tratamento ficará semelhante ao que ocorre com o IRRF e outras contribuições retidas pelos contratantes, que hoje são informadas via DIRF e recolhidas em DARF no CNPJ do tomador dos serviços.</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5192189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endParaRPr lang="pt-BR" sz="1800" b="0" strike="noStrike" spc="-1" dirty="0">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t-BR" sz="2800" b="0" u="sng" strike="noStrike" spc="-1" dirty="0" smtClean="0">
              <a:solidFill>
                <a:srgbClr val="2D2DB9"/>
              </a:solidFill>
              <a:uFill>
                <a:solidFill>
                  <a:srgbClr val="FFFFFF"/>
                </a:solidFill>
              </a:uFill>
              <a:latin typeface="Franklin Gothic Medium"/>
              <a:ea typeface="Microsoft YaHei"/>
            </a:endParaRPr>
          </a:p>
          <a:p>
            <a:pPr algn="ctr">
              <a:lnSpc>
                <a:spcPct val="100000"/>
              </a:lnSpc>
            </a:pPr>
            <a:r>
              <a:rPr lang="pt-BR" sz="4000" b="0" u="sng" strike="noStrike" spc="-1" dirty="0" smtClean="0">
                <a:solidFill>
                  <a:srgbClr val="C00000"/>
                </a:solidFill>
                <a:uFill>
                  <a:solidFill>
                    <a:srgbClr val="FFFFFF"/>
                  </a:solidFill>
                </a:uFill>
                <a:ea typeface="Microsoft YaHei"/>
              </a:rPr>
              <a:t>A PREVIDÊNCIA SOCIAL E O SENAR </a:t>
            </a:r>
          </a:p>
          <a:p>
            <a:pPr algn="ctr">
              <a:lnSpc>
                <a:spcPct val="100000"/>
              </a:lnSpc>
            </a:pPr>
            <a:endParaRPr lang="pt-BR" sz="4000" u="sng" spc="-1" dirty="0">
              <a:solidFill>
                <a:srgbClr val="C00000"/>
              </a:solidFill>
              <a:uFill>
                <a:solidFill>
                  <a:srgbClr val="FFFFFF"/>
                </a:solidFill>
              </a:uFill>
              <a:ea typeface="Microsoft YaHei"/>
            </a:endParaRPr>
          </a:p>
          <a:p>
            <a:pPr algn="ctr">
              <a:lnSpc>
                <a:spcPct val="100000"/>
              </a:lnSpc>
            </a:pPr>
            <a:r>
              <a:rPr lang="pt-BR" sz="4000" b="0" u="sng" strike="noStrike" spc="-1" dirty="0" smtClean="0">
                <a:solidFill>
                  <a:srgbClr val="C00000"/>
                </a:solidFill>
                <a:uFill>
                  <a:solidFill>
                    <a:srgbClr val="FFFFFF"/>
                  </a:solidFill>
                </a:uFill>
                <a:ea typeface="Microsoft YaHei"/>
              </a:rPr>
              <a:t>NAS OPERAÇÕES </a:t>
            </a:r>
          </a:p>
          <a:p>
            <a:pPr algn="ctr">
              <a:lnSpc>
                <a:spcPct val="100000"/>
              </a:lnSpc>
            </a:pPr>
            <a:endParaRPr lang="pt-BR" sz="4000" b="0" u="sng" strike="noStrike" spc="-1" dirty="0" smtClean="0">
              <a:solidFill>
                <a:srgbClr val="C00000"/>
              </a:solidFill>
              <a:uFill>
                <a:solidFill>
                  <a:srgbClr val="FFFFFF"/>
                </a:solidFill>
              </a:uFill>
              <a:ea typeface="Microsoft YaHei"/>
            </a:endParaRPr>
          </a:p>
          <a:p>
            <a:pPr algn="ctr">
              <a:lnSpc>
                <a:spcPct val="100000"/>
              </a:lnSpc>
            </a:pPr>
            <a:r>
              <a:rPr lang="pt-BR" sz="4000" b="0" u="sng" strike="noStrike" spc="-1" dirty="0" smtClean="0">
                <a:solidFill>
                  <a:srgbClr val="C00000"/>
                </a:solidFill>
                <a:uFill>
                  <a:solidFill>
                    <a:srgbClr val="FFFFFF"/>
                  </a:solidFill>
                </a:uFill>
                <a:ea typeface="Microsoft YaHei"/>
              </a:rPr>
              <a:t>DO </a:t>
            </a:r>
            <a:r>
              <a:rPr lang="pt-BR" sz="4000" b="1" u="sng" strike="noStrike" spc="-1" dirty="0" smtClean="0">
                <a:solidFill>
                  <a:srgbClr val="C00000"/>
                </a:solidFill>
                <a:uFill>
                  <a:solidFill>
                    <a:srgbClr val="FFFFFF"/>
                  </a:solidFill>
                </a:uFill>
                <a:ea typeface="Microsoft YaHei"/>
              </a:rPr>
              <a:t>PAA</a:t>
            </a:r>
            <a:r>
              <a:rPr lang="pt-BR" sz="4000" b="0" u="sng" strike="noStrike" spc="-1" dirty="0" smtClean="0">
                <a:solidFill>
                  <a:srgbClr val="C00000"/>
                </a:solidFill>
                <a:uFill>
                  <a:solidFill>
                    <a:srgbClr val="FFFFFF"/>
                  </a:solidFill>
                </a:uFill>
                <a:ea typeface="Microsoft YaHei"/>
              </a:rPr>
              <a:t> E CONAB</a:t>
            </a:r>
            <a:endParaRPr lang="pt-BR" sz="4000" b="1" strike="noStrike" spc="-1" dirty="0">
              <a:solidFill>
                <a:srgbClr val="C00000"/>
              </a:solidFill>
              <a:uFill>
                <a:solidFill>
                  <a:srgbClr val="FFFFFF"/>
                </a:solidFill>
              </a:uFill>
            </a:endParaRPr>
          </a:p>
        </p:txBody>
      </p:sp>
    </p:spTree>
    <p:extLst>
      <p:ext uri="{BB962C8B-B14F-4D97-AF65-F5344CB8AC3E}">
        <p14:creationId xmlns:p14="http://schemas.microsoft.com/office/powerpoint/2010/main" val="22077554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2800" b="1" strike="noStrike" spc="-1" dirty="0" smtClean="0">
                <a:solidFill>
                  <a:srgbClr val="FF0000"/>
                </a:solidFill>
                <a:uFill>
                  <a:solidFill>
                    <a:srgbClr val="FFFFFF"/>
                  </a:solidFill>
                </a:uFill>
                <a:latin typeface="Verdana"/>
                <a:ea typeface="Microsoft YaHei"/>
              </a:rPr>
              <a:t>PAA - PROGRAMA DE AQUISIÇÃO DE ALIMENTOS</a:t>
            </a:r>
            <a:endParaRPr lang="pt-BR" sz="2800" b="0" strike="noStrike" spc="-1" dirty="0">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pt-BR" sz="2800" dirty="0" smtClean="0">
                <a:solidFill>
                  <a:schemeClr val="tx1"/>
                </a:solidFill>
              </a:rPr>
              <a:t>      O </a:t>
            </a:r>
            <a:r>
              <a:rPr lang="pt-BR" sz="2800" b="1" dirty="0">
                <a:solidFill>
                  <a:schemeClr val="tx1"/>
                </a:solidFill>
              </a:rPr>
              <a:t>PAA</a:t>
            </a:r>
            <a:r>
              <a:rPr lang="pt-BR" sz="2800" dirty="0">
                <a:solidFill>
                  <a:schemeClr val="tx1"/>
                </a:solidFill>
              </a:rPr>
              <a:t> é um programa por meio do qual o Governo Federal </a:t>
            </a:r>
            <a:r>
              <a:rPr lang="pt-BR" sz="2800" dirty="0" smtClean="0">
                <a:solidFill>
                  <a:schemeClr val="tx1"/>
                </a:solidFill>
              </a:rPr>
              <a:t>compra alimentos </a:t>
            </a:r>
            <a:r>
              <a:rPr lang="pt-BR" sz="2800" dirty="0">
                <a:solidFill>
                  <a:schemeClr val="tx1"/>
                </a:solidFill>
              </a:rPr>
              <a:t>da agricultura familiar, </a:t>
            </a:r>
            <a:r>
              <a:rPr lang="pt-BR" sz="2800" b="1" u="sng" dirty="0">
                <a:solidFill>
                  <a:schemeClr val="tx1"/>
                </a:solidFill>
              </a:rPr>
              <a:t>dispensado o processo licitatório</a:t>
            </a:r>
            <a:r>
              <a:rPr lang="pt-BR" sz="2800" dirty="0">
                <a:solidFill>
                  <a:schemeClr val="tx1"/>
                </a:solidFill>
              </a:rPr>
              <a:t>, e </a:t>
            </a:r>
            <a:r>
              <a:rPr lang="pt-BR" sz="2800" dirty="0" smtClean="0">
                <a:solidFill>
                  <a:schemeClr val="tx1"/>
                </a:solidFill>
              </a:rPr>
              <a:t>os destina </a:t>
            </a:r>
            <a:r>
              <a:rPr lang="pt-BR" sz="2800" dirty="0">
                <a:solidFill>
                  <a:schemeClr val="tx1"/>
                </a:solidFill>
              </a:rPr>
              <a:t>gratuitamente às pessoas em situação de insegurança </a:t>
            </a:r>
            <a:r>
              <a:rPr lang="pt-BR" sz="2800" dirty="0" smtClean="0">
                <a:solidFill>
                  <a:schemeClr val="tx1"/>
                </a:solidFill>
              </a:rPr>
              <a:t>alimentar e </a:t>
            </a:r>
            <a:r>
              <a:rPr lang="pt-BR" sz="2800" dirty="0">
                <a:solidFill>
                  <a:schemeClr val="tx1"/>
                </a:solidFill>
              </a:rPr>
              <a:t>nutricional e àquelas atendidas pela rede socioassistencial e </a:t>
            </a:r>
            <a:r>
              <a:rPr lang="pt-BR" sz="2800" dirty="0" smtClean="0">
                <a:solidFill>
                  <a:schemeClr val="tx1"/>
                </a:solidFill>
              </a:rPr>
              <a:t>pelos equipamentos </a:t>
            </a:r>
            <a:r>
              <a:rPr lang="pt-BR" sz="2800" dirty="0">
                <a:solidFill>
                  <a:schemeClr val="tx1"/>
                </a:solidFill>
              </a:rPr>
              <a:t>públicos de alimentação e nutrição, como os </a:t>
            </a:r>
            <a:r>
              <a:rPr lang="pt-BR" sz="2800" dirty="0" smtClean="0">
                <a:solidFill>
                  <a:schemeClr val="tx1"/>
                </a:solidFill>
              </a:rPr>
              <a:t>restaurantes populares</a:t>
            </a:r>
            <a:r>
              <a:rPr lang="pt-BR" sz="2800" dirty="0">
                <a:solidFill>
                  <a:schemeClr val="tx1"/>
                </a:solidFill>
              </a:rPr>
              <a:t>, bancos de alimentos e cozinhas comunitárias. O </a:t>
            </a:r>
            <a:r>
              <a:rPr lang="pt-BR" sz="2800" b="1" dirty="0">
                <a:solidFill>
                  <a:schemeClr val="tx1"/>
                </a:solidFill>
              </a:rPr>
              <a:t>PAA</a:t>
            </a:r>
            <a:r>
              <a:rPr lang="pt-BR" sz="2800" dirty="0">
                <a:solidFill>
                  <a:schemeClr val="tx1"/>
                </a:solidFill>
              </a:rPr>
              <a:t> </a:t>
            </a:r>
            <a:r>
              <a:rPr lang="pt-BR" sz="2800" dirty="0" smtClean="0">
                <a:solidFill>
                  <a:schemeClr val="tx1"/>
                </a:solidFill>
              </a:rPr>
              <a:t>é coordenado </a:t>
            </a:r>
            <a:r>
              <a:rPr lang="pt-BR" sz="2800" dirty="0">
                <a:solidFill>
                  <a:schemeClr val="tx1"/>
                </a:solidFill>
              </a:rPr>
              <a:t>pela Secretaria Nacional de Segurança Alimentar e </a:t>
            </a:r>
            <a:r>
              <a:rPr lang="pt-BR" sz="2800" dirty="0" smtClean="0">
                <a:solidFill>
                  <a:schemeClr val="tx1"/>
                </a:solidFill>
              </a:rPr>
              <a:t>Nutricional do </a:t>
            </a:r>
            <a:r>
              <a:rPr lang="pt-BR" sz="2800" dirty="0">
                <a:solidFill>
                  <a:schemeClr val="tx1"/>
                </a:solidFill>
              </a:rPr>
              <a:t>Ministério do Desenvolvimento Social e Combate à Fome (MDS).</a:t>
            </a:r>
          </a:p>
        </p:txBody>
      </p:sp>
    </p:spTree>
    <p:extLst>
      <p:ext uri="{BB962C8B-B14F-4D97-AF65-F5344CB8AC3E}">
        <p14:creationId xmlns:p14="http://schemas.microsoft.com/office/powerpoint/2010/main" val="236324474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2800" b="1" strike="noStrike" spc="-1" dirty="0" smtClean="0">
                <a:solidFill>
                  <a:srgbClr val="FF0000"/>
                </a:solidFill>
                <a:uFill>
                  <a:solidFill>
                    <a:srgbClr val="FFFFFF"/>
                  </a:solidFill>
                </a:uFill>
                <a:latin typeface="Verdana"/>
                <a:ea typeface="Microsoft YaHei"/>
              </a:rPr>
              <a:t>PAA-PROGRAMA DE AQUISIÇÃO DE ALIMENTOS</a:t>
            </a:r>
            <a:endParaRPr lang="pt-BR" sz="2800" b="0" strike="noStrike" spc="-1" dirty="0">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pt-BR" sz="2800" dirty="0" smtClean="0">
                <a:solidFill>
                  <a:schemeClr val="tx1"/>
                </a:solidFill>
              </a:rPr>
              <a:t>     </a:t>
            </a:r>
          </a:p>
          <a:p>
            <a:pPr algn="just"/>
            <a:r>
              <a:rPr lang="pt-BR" sz="2800" dirty="0">
                <a:solidFill>
                  <a:schemeClr val="tx1"/>
                </a:solidFill>
              </a:rPr>
              <a:t>	</a:t>
            </a:r>
            <a:r>
              <a:rPr lang="pt-BR" sz="3600" dirty="0" smtClean="0">
                <a:solidFill>
                  <a:schemeClr val="tx1"/>
                </a:solidFill>
              </a:rPr>
              <a:t> </a:t>
            </a:r>
            <a:r>
              <a:rPr lang="pt-BR" sz="3600" dirty="0">
                <a:solidFill>
                  <a:schemeClr val="tx1"/>
                </a:solidFill>
              </a:rPr>
              <a:t>Para o alcance de todos os objetivos a que se propõe, o </a:t>
            </a:r>
            <a:r>
              <a:rPr lang="pt-BR" sz="3600" b="1" dirty="0">
                <a:solidFill>
                  <a:schemeClr val="tx1"/>
                </a:solidFill>
              </a:rPr>
              <a:t>PAA</a:t>
            </a:r>
            <a:r>
              <a:rPr lang="pt-BR" sz="3600" dirty="0">
                <a:solidFill>
                  <a:schemeClr val="tx1"/>
                </a:solidFill>
              </a:rPr>
              <a:t> é </a:t>
            </a:r>
            <a:r>
              <a:rPr lang="pt-BR" sz="3600" dirty="0" smtClean="0">
                <a:solidFill>
                  <a:schemeClr val="tx1"/>
                </a:solidFill>
              </a:rPr>
              <a:t>desenvolvido em </a:t>
            </a:r>
            <a:r>
              <a:rPr lang="pt-BR" sz="3600" dirty="0">
                <a:solidFill>
                  <a:schemeClr val="tx1"/>
                </a:solidFill>
              </a:rPr>
              <a:t>seis modalidades diferentes: </a:t>
            </a:r>
            <a:r>
              <a:rPr lang="pt-BR" sz="3600" u="sng" dirty="0">
                <a:solidFill>
                  <a:schemeClr val="tx1"/>
                </a:solidFill>
              </a:rPr>
              <a:t>Compra com Doação Simultânea</a:t>
            </a:r>
            <a:r>
              <a:rPr lang="pt-BR" sz="3600" dirty="0">
                <a:solidFill>
                  <a:schemeClr val="tx1"/>
                </a:solidFill>
              </a:rPr>
              <a:t>, </a:t>
            </a:r>
            <a:r>
              <a:rPr lang="pt-BR" sz="3600" u="sng" dirty="0" smtClean="0">
                <a:solidFill>
                  <a:schemeClr val="tx1"/>
                </a:solidFill>
              </a:rPr>
              <a:t>Compra Direta</a:t>
            </a:r>
            <a:r>
              <a:rPr lang="pt-BR" sz="3600" dirty="0">
                <a:solidFill>
                  <a:schemeClr val="tx1"/>
                </a:solidFill>
              </a:rPr>
              <a:t>, </a:t>
            </a:r>
            <a:r>
              <a:rPr lang="pt-BR" sz="3600" u="sng" dirty="0">
                <a:solidFill>
                  <a:schemeClr val="tx1"/>
                </a:solidFill>
              </a:rPr>
              <a:t>Apoio à Formação de Estoques</a:t>
            </a:r>
            <a:r>
              <a:rPr lang="pt-BR" sz="3600" dirty="0">
                <a:solidFill>
                  <a:schemeClr val="tx1"/>
                </a:solidFill>
              </a:rPr>
              <a:t>, </a:t>
            </a:r>
            <a:r>
              <a:rPr lang="pt-BR" sz="3600" u="sng" dirty="0">
                <a:solidFill>
                  <a:schemeClr val="tx1"/>
                </a:solidFill>
              </a:rPr>
              <a:t>Incentivo à Produção e ao </a:t>
            </a:r>
            <a:r>
              <a:rPr lang="pt-BR" sz="3600" u="sng" dirty="0" smtClean="0">
                <a:solidFill>
                  <a:schemeClr val="tx1"/>
                </a:solidFill>
              </a:rPr>
              <a:t>Consumo de </a:t>
            </a:r>
            <a:r>
              <a:rPr lang="pt-BR" sz="3600" u="sng" dirty="0">
                <a:solidFill>
                  <a:schemeClr val="tx1"/>
                </a:solidFill>
              </a:rPr>
              <a:t>Leite - PAA Leite</a:t>
            </a:r>
            <a:r>
              <a:rPr lang="pt-BR" sz="3600" dirty="0">
                <a:solidFill>
                  <a:schemeClr val="tx1"/>
                </a:solidFill>
              </a:rPr>
              <a:t>, </a:t>
            </a:r>
            <a:r>
              <a:rPr lang="pt-BR" sz="3600" u="sng" dirty="0">
                <a:solidFill>
                  <a:schemeClr val="tx1"/>
                </a:solidFill>
              </a:rPr>
              <a:t>Compra Institucional</a:t>
            </a:r>
            <a:r>
              <a:rPr lang="pt-BR" sz="3600" dirty="0">
                <a:solidFill>
                  <a:schemeClr val="tx1"/>
                </a:solidFill>
              </a:rPr>
              <a:t> e </a:t>
            </a:r>
            <a:r>
              <a:rPr lang="pt-BR" sz="3600" u="sng" dirty="0">
                <a:solidFill>
                  <a:schemeClr val="tx1"/>
                </a:solidFill>
              </a:rPr>
              <a:t>Aquisição de Sementes</a:t>
            </a:r>
            <a:r>
              <a:rPr lang="pt-BR" sz="3600" dirty="0">
                <a:solidFill>
                  <a:schemeClr val="tx1"/>
                </a:solidFill>
              </a:rPr>
              <a:t>.</a:t>
            </a:r>
          </a:p>
        </p:txBody>
      </p:sp>
    </p:spTree>
    <p:extLst>
      <p:ext uri="{BB962C8B-B14F-4D97-AF65-F5344CB8AC3E}">
        <p14:creationId xmlns:p14="http://schemas.microsoft.com/office/powerpoint/2010/main" val="231976049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2800" b="1" strike="noStrike" spc="-1" dirty="0" smtClean="0">
                <a:solidFill>
                  <a:srgbClr val="FF0000"/>
                </a:solidFill>
                <a:uFill>
                  <a:solidFill>
                    <a:srgbClr val="FFFFFF"/>
                  </a:solidFill>
                </a:uFill>
                <a:latin typeface="Verdana"/>
                <a:ea typeface="Microsoft YaHei"/>
              </a:rPr>
              <a:t>PNAE – PROGRAMA NACINAL DE ALIMENTAÇÃO ESCOLAR</a:t>
            </a:r>
            <a:endParaRPr lang="pt-BR" sz="2800" b="0" strike="noStrike" spc="-1" dirty="0">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pt-BR" sz="2800" dirty="0" smtClean="0">
                <a:solidFill>
                  <a:schemeClr val="tx1"/>
                </a:solidFill>
              </a:rPr>
              <a:t>      </a:t>
            </a:r>
            <a:r>
              <a:rPr lang="pt-BR" sz="3200" dirty="0">
                <a:solidFill>
                  <a:schemeClr val="tx1"/>
                </a:solidFill>
              </a:rPr>
              <a:t>O </a:t>
            </a:r>
            <a:r>
              <a:rPr lang="pt-BR" sz="3200" b="1" dirty="0">
                <a:solidFill>
                  <a:schemeClr val="tx1"/>
                </a:solidFill>
              </a:rPr>
              <a:t>PNAE</a:t>
            </a:r>
            <a:r>
              <a:rPr lang="pt-BR" sz="3200" dirty="0">
                <a:solidFill>
                  <a:schemeClr val="tx1"/>
                </a:solidFill>
              </a:rPr>
              <a:t> tem como objetivo contribuir para o crescimento e </a:t>
            </a:r>
            <a:r>
              <a:rPr lang="pt-BR" sz="3200" dirty="0" smtClean="0">
                <a:solidFill>
                  <a:schemeClr val="tx1"/>
                </a:solidFill>
              </a:rPr>
              <a:t>o desenvolvimento </a:t>
            </a:r>
            <a:r>
              <a:rPr lang="pt-BR" sz="3200" dirty="0">
                <a:solidFill>
                  <a:schemeClr val="tx1"/>
                </a:solidFill>
              </a:rPr>
              <a:t>biopsicossocial, a aprendizagem, o rendimento </a:t>
            </a:r>
            <a:r>
              <a:rPr lang="pt-BR" sz="3200" dirty="0" smtClean="0">
                <a:solidFill>
                  <a:schemeClr val="tx1"/>
                </a:solidFill>
              </a:rPr>
              <a:t>escolar e </a:t>
            </a:r>
            <a:r>
              <a:rPr lang="pt-BR" sz="3200" dirty="0">
                <a:solidFill>
                  <a:schemeClr val="tx1"/>
                </a:solidFill>
              </a:rPr>
              <a:t>a formação de práticas alimentares saudáveis dos alunos, por meio </a:t>
            </a:r>
            <a:r>
              <a:rPr lang="pt-BR" sz="3200" dirty="0" smtClean="0">
                <a:solidFill>
                  <a:schemeClr val="tx1"/>
                </a:solidFill>
              </a:rPr>
              <a:t>de ações </a:t>
            </a:r>
            <a:r>
              <a:rPr lang="pt-BR" sz="3200" dirty="0">
                <a:solidFill>
                  <a:schemeClr val="tx1"/>
                </a:solidFill>
              </a:rPr>
              <a:t>de educação alimentar e nutricional e da oferta de refeições </a:t>
            </a:r>
            <a:r>
              <a:rPr lang="pt-BR" sz="3200" dirty="0" smtClean="0">
                <a:solidFill>
                  <a:schemeClr val="tx1"/>
                </a:solidFill>
              </a:rPr>
              <a:t>que cubram </a:t>
            </a:r>
            <a:r>
              <a:rPr lang="pt-BR" sz="3200" dirty="0">
                <a:solidFill>
                  <a:schemeClr val="tx1"/>
                </a:solidFill>
              </a:rPr>
              <a:t>as suas necessidades nutricionais durante o período letivo, </a:t>
            </a:r>
            <a:r>
              <a:rPr lang="pt-BR" sz="3200" dirty="0" smtClean="0">
                <a:solidFill>
                  <a:schemeClr val="tx1"/>
                </a:solidFill>
              </a:rPr>
              <a:t>em toda </a:t>
            </a:r>
            <a:r>
              <a:rPr lang="pt-BR" sz="3200" dirty="0">
                <a:solidFill>
                  <a:schemeClr val="tx1"/>
                </a:solidFill>
              </a:rPr>
              <a:t>a rede pública de educação básica no Brasil</a:t>
            </a:r>
            <a:r>
              <a:rPr lang="pt-BR" sz="3200" dirty="0" smtClean="0">
                <a:solidFill>
                  <a:schemeClr val="tx1"/>
                </a:solidFill>
              </a:rPr>
              <a:t>.</a:t>
            </a:r>
            <a:endParaRPr lang="pt-BR" sz="3200" dirty="0">
              <a:solidFill>
                <a:schemeClr val="tx1"/>
              </a:solidFill>
            </a:endParaRPr>
          </a:p>
        </p:txBody>
      </p:sp>
    </p:spTree>
    <p:extLst>
      <p:ext uri="{BB962C8B-B14F-4D97-AF65-F5344CB8AC3E}">
        <p14:creationId xmlns:p14="http://schemas.microsoft.com/office/powerpoint/2010/main" val="202162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 name="CustomShape 1"/>
          <p:cNvSpPr/>
          <p:nvPr/>
        </p:nvSpPr>
        <p:spPr>
          <a:xfrm>
            <a:off x="1218240" y="1087560"/>
            <a:ext cx="9263160" cy="80640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2800" b="1" strike="noStrike" spc="-1" dirty="0" smtClean="0">
                <a:solidFill>
                  <a:srgbClr val="FF0000"/>
                </a:solidFill>
                <a:uFill>
                  <a:solidFill>
                    <a:srgbClr val="FFFFFF"/>
                  </a:solidFill>
                </a:uFill>
                <a:latin typeface="Verdana"/>
                <a:ea typeface="Microsoft YaHei"/>
              </a:rPr>
              <a:t>PNAE – PROGRAMA NACINAL DE ALIMENTAÇÃO ESCOLAR</a:t>
            </a:r>
            <a:endParaRPr lang="pt-BR" sz="2800" b="0" strike="noStrike" spc="-1" dirty="0">
              <a:solidFill>
                <a:srgbClr val="0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endParaRPr lang="pt-BR" sz="3200" dirty="0" smtClean="0">
              <a:solidFill>
                <a:schemeClr val="tx1"/>
              </a:solidFill>
            </a:endParaRPr>
          </a:p>
          <a:p>
            <a:pPr algn="just"/>
            <a:r>
              <a:rPr lang="pt-BR" sz="3200" dirty="0">
                <a:solidFill>
                  <a:schemeClr val="tx1"/>
                </a:solidFill>
              </a:rPr>
              <a:t> </a:t>
            </a:r>
            <a:r>
              <a:rPr lang="pt-BR" sz="3200" dirty="0" smtClean="0">
                <a:solidFill>
                  <a:schemeClr val="tx1"/>
                </a:solidFill>
              </a:rPr>
              <a:t>    A </a:t>
            </a:r>
            <a:r>
              <a:rPr lang="pt-BR" sz="3200" dirty="0">
                <a:solidFill>
                  <a:schemeClr val="tx1"/>
                </a:solidFill>
              </a:rPr>
              <a:t>Lei nº 11.947 de 16 de junho de 2009 determina que </a:t>
            </a:r>
            <a:r>
              <a:rPr lang="pt-BR" sz="3200" b="1" dirty="0">
                <a:solidFill>
                  <a:schemeClr val="tx1"/>
                </a:solidFill>
              </a:rPr>
              <a:t>no mínimo 30% </a:t>
            </a:r>
            <a:r>
              <a:rPr lang="pt-BR" sz="3200" dirty="0" smtClean="0">
                <a:solidFill>
                  <a:schemeClr val="tx1"/>
                </a:solidFill>
              </a:rPr>
              <a:t>do valor </a:t>
            </a:r>
            <a:r>
              <a:rPr lang="pt-BR" sz="3200" dirty="0">
                <a:solidFill>
                  <a:schemeClr val="tx1"/>
                </a:solidFill>
              </a:rPr>
              <a:t>repassado a estados, municípios e Distrito Federal pelo Fundo </a:t>
            </a:r>
            <a:r>
              <a:rPr lang="pt-BR" sz="3200" dirty="0" smtClean="0">
                <a:solidFill>
                  <a:schemeClr val="tx1"/>
                </a:solidFill>
              </a:rPr>
              <a:t>Nacional de </a:t>
            </a:r>
            <a:r>
              <a:rPr lang="pt-BR" sz="3200" dirty="0">
                <a:solidFill>
                  <a:schemeClr val="tx1"/>
                </a:solidFill>
              </a:rPr>
              <a:t>Desenvolvimento da Educação (FNDE) para o PNAE </a:t>
            </a:r>
            <a:r>
              <a:rPr lang="pt-BR" sz="3200" b="1" dirty="0">
                <a:solidFill>
                  <a:schemeClr val="tx1"/>
                </a:solidFill>
              </a:rPr>
              <a:t>deve ser </a:t>
            </a:r>
            <a:r>
              <a:rPr lang="pt-BR" sz="3200" b="1" dirty="0" smtClean="0">
                <a:solidFill>
                  <a:schemeClr val="tx1"/>
                </a:solidFill>
              </a:rPr>
              <a:t>utilizado obrigatoriamente </a:t>
            </a:r>
            <a:r>
              <a:rPr lang="pt-BR" sz="3200" b="1" dirty="0">
                <a:solidFill>
                  <a:schemeClr val="tx1"/>
                </a:solidFill>
              </a:rPr>
              <a:t>na compra de gêneros alimentícios provenientes </a:t>
            </a:r>
            <a:r>
              <a:rPr lang="pt-BR" sz="3200" b="1" dirty="0" smtClean="0">
                <a:solidFill>
                  <a:schemeClr val="tx1"/>
                </a:solidFill>
              </a:rPr>
              <a:t>da agricultura </a:t>
            </a:r>
            <a:r>
              <a:rPr lang="pt-BR" sz="3200" b="1" dirty="0">
                <a:solidFill>
                  <a:schemeClr val="tx1"/>
                </a:solidFill>
              </a:rPr>
              <a:t>familiar, </a:t>
            </a:r>
            <a:r>
              <a:rPr lang="pt-BR" sz="3200" b="1" u="sng" dirty="0">
                <a:solidFill>
                  <a:schemeClr val="tx1"/>
                </a:solidFill>
              </a:rPr>
              <a:t>dispensando-se o procedimento licitatório</a:t>
            </a:r>
            <a:r>
              <a:rPr lang="pt-BR" sz="3200" dirty="0">
                <a:solidFill>
                  <a:schemeClr val="tx1"/>
                </a:solidFill>
              </a:rPr>
              <a:t>.</a:t>
            </a:r>
          </a:p>
        </p:txBody>
      </p:sp>
    </p:spTree>
    <p:extLst>
      <p:ext uri="{BB962C8B-B14F-4D97-AF65-F5344CB8AC3E}">
        <p14:creationId xmlns:p14="http://schemas.microsoft.com/office/powerpoint/2010/main" val="407854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224366" y="867906"/>
            <a:ext cx="9257034" cy="929898"/>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3200" dirty="0" smtClean="0">
                <a:solidFill>
                  <a:schemeClr val="tx1"/>
                </a:solidFill>
              </a:rPr>
              <a:t> </a:t>
            </a:r>
            <a:r>
              <a:rPr lang="pt-BR" sz="3200" b="1" u="sng" dirty="0">
                <a:solidFill>
                  <a:schemeClr val="tx1"/>
                </a:solidFill>
                <a:hlinkClick r:id="rId3"/>
              </a:rPr>
              <a:t>CONAB – Companhia Nacional de Abastecimento</a:t>
            </a:r>
            <a:endParaRPr lang="pt-BR" sz="3200" b="1" strike="noStrike" spc="-1" dirty="0">
              <a:solidFill>
                <a:schemeClr val="tx1"/>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endParaRPr lang="pt-BR" sz="3200" dirty="0" smtClean="0">
              <a:solidFill>
                <a:schemeClr val="tx1"/>
              </a:solidFill>
            </a:endParaRPr>
          </a:p>
          <a:p>
            <a:pPr algn="just"/>
            <a:r>
              <a:rPr lang="pt-BR" sz="3200" dirty="0">
                <a:solidFill>
                  <a:schemeClr val="tx1"/>
                </a:solidFill>
              </a:rPr>
              <a:t> </a:t>
            </a:r>
            <a:r>
              <a:rPr lang="pt-BR" sz="3200" dirty="0" smtClean="0">
                <a:solidFill>
                  <a:schemeClr val="tx1"/>
                </a:solidFill>
              </a:rPr>
              <a:t>   </a:t>
            </a:r>
            <a:r>
              <a:rPr lang="pt-BR" sz="3200" dirty="0">
                <a:solidFill>
                  <a:schemeClr val="tx1"/>
                </a:solidFill>
              </a:rPr>
              <a:t>A </a:t>
            </a:r>
            <a:r>
              <a:rPr lang="pt-BR" sz="3200" b="1" dirty="0">
                <a:solidFill>
                  <a:schemeClr val="tx1"/>
                </a:solidFill>
              </a:rPr>
              <a:t>CONAB</a:t>
            </a:r>
            <a:r>
              <a:rPr lang="pt-BR" sz="3200" dirty="0">
                <a:solidFill>
                  <a:schemeClr val="tx1"/>
                </a:solidFill>
              </a:rPr>
              <a:t> é a agência oficial do Governo Federal, encarregada de gerir as políticas agrícolas e de abastecimento, visando assegurar o atendimento das necessidades básicas da sociedade, preservando e estimulando os mecanismos de </a:t>
            </a:r>
            <a:r>
              <a:rPr lang="pt-BR" sz="3200" dirty="0" smtClean="0">
                <a:solidFill>
                  <a:schemeClr val="tx1"/>
                </a:solidFill>
              </a:rPr>
              <a:t>mercado.</a:t>
            </a:r>
            <a:endParaRPr lang="pt-BR" sz="3200" dirty="0">
              <a:solidFill>
                <a:schemeClr val="tx1"/>
              </a:solidFill>
            </a:endParaRPr>
          </a:p>
        </p:txBody>
      </p:sp>
    </p:spTree>
    <p:extLst>
      <p:ext uri="{BB962C8B-B14F-4D97-AF65-F5344CB8AC3E}">
        <p14:creationId xmlns:p14="http://schemas.microsoft.com/office/powerpoint/2010/main" val="90777364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 name="CustomShape 1"/>
          <p:cNvSpPr/>
          <p:nvPr/>
        </p:nvSpPr>
        <p:spPr>
          <a:xfrm>
            <a:off x="1224366" y="867906"/>
            <a:ext cx="9257034" cy="929898"/>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nchor="b"/>
          <a:lstStyle/>
          <a:p>
            <a:pPr algn="ctr">
              <a:lnSpc>
                <a:spcPct val="100000"/>
              </a:lnSpc>
            </a:pPr>
            <a:r>
              <a:rPr lang="pt-BR" sz="3200" dirty="0" smtClean="0">
                <a:solidFill>
                  <a:srgbClr val="C00000"/>
                </a:solidFill>
              </a:rPr>
              <a:t> </a:t>
            </a:r>
            <a:r>
              <a:rPr lang="pt-BR" sz="3200" b="1" u="sng" dirty="0">
                <a:solidFill>
                  <a:srgbClr val="C00000"/>
                </a:solidFill>
                <a:hlinkClick r:id="rId3"/>
              </a:rPr>
              <a:t>CONAB – Companhia Nacional de Abastecimento</a:t>
            </a:r>
            <a:endParaRPr lang="pt-BR" sz="3200" b="1" strike="noStrike" spc="-1" dirty="0">
              <a:solidFill>
                <a:srgbClr val="C00000"/>
              </a:solidFill>
              <a:uFill>
                <a:solidFill>
                  <a:srgbClr val="FFFFFF"/>
                </a:solidFill>
              </a:uFill>
              <a:latin typeface="Arial"/>
            </a:endParaRPr>
          </a:p>
        </p:txBody>
      </p:sp>
      <p:sp>
        <p:nvSpPr>
          <p:cNvPr id="207" name="CustomShape 2"/>
          <p:cNvSpPr/>
          <p:nvPr/>
        </p:nvSpPr>
        <p:spPr>
          <a:xfrm>
            <a:off x="1620000" y="8585280"/>
            <a:ext cx="7917120" cy="1803960"/>
          </a:xfrm>
          <a:prstGeom prst="rect">
            <a:avLst/>
          </a:prstGeom>
          <a:noFill/>
          <a:ln>
            <a:noFill/>
          </a:ln>
        </p:spPr>
        <p:style>
          <a:lnRef idx="0">
            <a:scrgbClr r="0" g="0" b="0"/>
          </a:lnRef>
          <a:fillRef idx="0">
            <a:scrgbClr r="0" g="0" b="0"/>
          </a:fillRef>
          <a:effectRef idx="0">
            <a:scrgbClr r="0" g="0" b="0"/>
          </a:effectRef>
          <a:fontRef idx="minor"/>
        </p:style>
        <p:txBody>
          <a:bodyPr lIns="85320" tIns="42480" rIns="85320" bIns="4248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208" name="CustomShape 3"/>
          <p:cNvSpPr/>
          <p:nvPr/>
        </p:nvSpPr>
        <p:spPr>
          <a:xfrm>
            <a:off x="829080" y="2089440"/>
            <a:ext cx="9652320" cy="47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pt-BR" sz="2800" dirty="0" smtClean="0">
                <a:solidFill>
                  <a:schemeClr val="tx1"/>
                </a:solidFill>
              </a:rPr>
              <a:t>    </a:t>
            </a:r>
            <a:r>
              <a:rPr lang="pt-BR" sz="2800" dirty="0">
                <a:solidFill>
                  <a:schemeClr val="tx1"/>
                </a:solidFill>
              </a:rPr>
              <a:t>Na área social a </a:t>
            </a:r>
            <a:r>
              <a:rPr lang="pt-BR" sz="2800" b="1" dirty="0">
                <a:solidFill>
                  <a:schemeClr val="tx1"/>
                </a:solidFill>
              </a:rPr>
              <a:t>CONAB</a:t>
            </a:r>
            <a:r>
              <a:rPr lang="pt-BR" sz="2800" dirty="0">
                <a:solidFill>
                  <a:schemeClr val="tx1"/>
                </a:solidFill>
              </a:rPr>
              <a:t> atua em parceria com o Projeto Fome Zero, do Ministério </a:t>
            </a:r>
            <a:r>
              <a:rPr lang="pt-BR" sz="2800" dirty="0" smtClean="0">
                <a:solidFill>
                  <a:schemeClr val="tx1"/>
                </a:solidFill>
              </a:rPr>
              <a:t>do Desenvolvimento </a:t>
            </a:r>
            <a:r>
              <a:rPr lang="pt-BR" sz="2800" dirty="0">
                <a:solidFill>
                  <a:schemeClr val="tx1"/>
                </a:solidFill>
              </a:rPr>
              <a:t>Social e Combate à Fome (MDS), sendo </a:t>
            </a:r>
            <a:r>
              <a:rPr lang="pt-BR" sz="2800" dirty="0" smtClean="0">
                <a:solidFill>
                  <a:schemeClr val="tx1"/>
                </a:solidFill>
              </a:rPr>
              <a:t>responsável </a:t>
            </a:r>
            <a:r>
              <a:rPr lang="pt-BR" sz="2800" dirty="0">
                <a:solidFill>
                  <a:schemeClr val="tx1"/>
                </a:solidFill>
              </a:rPr>
              <a:t>pela logística do recebimento, armazenamento e distribuição dos donativos. A Companhia também promove, via leilão eletrônico, a compra de alimentos para atendimento aos índios, quilombolas e assentados que se encontram em situação de carência alimentar. </a:t>
            </a:r>
            <a:r>
              <a:rPr lang="pt-BR" sz="2800" b="1" dirty="0">
                <a:solidFill>
                  <a:schemeClr val="tx1"/>
                </a:solidFill>
              </a:rPr>
              <a:t>A Empresa também atua no Programa de Apoio à Agricultura Familiar, realizando a compra direta, a compra antecipada e os contratos de garantia de compra.</a:t>
            </a:r>
          </a:p>
        </p:txBody>
      </p:sp>
    </p:spTree>
    <p:extLst>
      <p:ext uri="{BB962C8B-B14F-4D97-AF65-F5344CB8AC3E}">
        <p14:creationId xmlns:p14="http://schemas.microsoft.com/office/powerpoint/2010/main" val="80444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109080" y="1153440"/>
            <a:ext cx="10152360" cy="255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5400" b="1" strike="noStrike" spc="-1">
                <a:solidFill>
                  <a:srgbClr val="002060"/>
                </a:solidFill>
                <a:uFill>
                  <a:solidFill>
                    <a:srgbClr val="FFFFFF"/>
                  </a:solidFill>
                </a:uFill>
                <a:latin typeface="Arial"/>
                <a:ea typeface="Microsoft YaHei"/>
              </a:rPr>
              <a:t>Declaração da comercialização da produção rural</a:t>
            </a:r>
            <a:endParaRPr lang="pt-BR" sz="1800" b="0" strike="noStrike" spc="-1">
              <a:solidFill>
                <a:srgbClr val="000000"/>
              </a:solidFill>
              <a:uFill>
                <a:solidFill>
                  <a:srgbClr val="FFFFFF"/>
                </a:solidFill>
              </a:uFill>
              <a:latin typeface="Arial"/>
            </a:endParaRPr>
          </a:p>
        </p:txBody>
      </p:sp>
      <p:sp>
        <p:nvSpPr>
          <p:cNvPr id="210" name="CustomShape 2"/>
          <p:cNvSpPr/>
          <p:nvPr/>
        </p:nvSpPr>
        <p:spPr>
          <a:xfrm>
            <a:off x="3738960" y="5041800"/>
            <a:ext cx="3557880" cy="637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1000"/>
              </a:lnSpc>
              <a:spcBef>
                <a:spcPts val="1049"/>
              </a:spcBef>
            </a:pPr>
            <a:r>
              <a:rPr lang="pt-BR" sz="3600" b="1" strike="noStrike" spc="-1">
                <a:solidFill>
                  <a:srgbClr val="008000"/>
                </a:solidFill>
                <a:uFill>
                  <a:solidFill>
                    <a:srgbClr val="FFFFFF"/>
                  </a:solidFill>
                </a:uFill>
                <a:latin typeface="Arial"/>
                <a:ea typeface="Microsoft YaHei"/>
              </a:rPr>
              <a:t>eSocial x Reinf </a:t>
            </a:r>
            <a:endParaRPr lang="pt-BR" sz="1800" b="0" strike="noStrike" spc="-1">
              <a:solidFill>
                <a:srgbClr val="000000"/>
              </a:solidFill>
              <a:uFill>
                <a:solidFill>
                  <a:srgbClr val="FFFFFF"/>
                </a:solidFill>
              </a:uFill>
              <a:latin typeface="Arial"/>
            </a:endParaRPr>
          </a:p>
        </p:txBody>
      </p:sp>
      <p:sp>
        <p:nvSpPr>
          <p:cNvPr id="211" name="CustomShape 3"/>
          <p:cNvSpPr/>
          <p:nvPr/>
        </p:nvSpPr>
        <p:spPr>
          <a:xfrm>
            <a:off x="8090115" y="7052505"/>
            <a:ext cx="2171324" cy="3401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pc="-1" dirty="0" smtClean="0">
                <a:solidFill>
                  <a:srgbClr val="FF0000"/>
                </a:solidFill>
                <a:uFill>
                  <a:solidFill>
                    <a:srgbClr val="FFFFFF"/>
                  </a:solidFill>
                </a:uFill>
                <a:latin typeface="AR BERKLEY" panose="02000000000000000000" pitchFamily="2" charset="0"/>
                <a:ea typeface="Microsoft YaHei"/>
              </a:rPr>
              <a:t>Eduardo Bandeira</a:t>
            </a:r>
            <a:endParaRPr lang="pt-BR" sz="1800" b="0" strike="noStrike" spc="-1" dirty="0">
              <a:solidFill>
                <a:srgbClr val="FF0000"/>
              </a:solidFill>
              <a:uFill>
                <a:solidFill>
                  <a:srgbClr val="FFFFFF"/>
                </a:solidFill>
              </a:uFill>
              <a:latin typeface="AR BERKLEY" panose="02000000000000000000" pitchFamily="2" charset="0"/>
            </a:endParaRPr>
          </a:p>
        </p:txBody>
      </p:sp>
    </p:spTree>
    <p:extLst>
      <p:ext uri="{BB962C8B-B14F-4D97-AF65-F5344CB8AC3E}">
        <p14:creationId xmlns:p14="http://schemas.microsoft.com/office/powerpoint/2010/main" val="41249129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538200" y="1236960"/>
            <a:ext cx="9007920" cy="604080"/>
          </a:xfrm>
          <a:prstGeom prst="rect">
            <a:avLst/>
          </a:prstGeom>
          <a:noFill/>
          <a:ln>
            <a:noFill/>
          </a:ln>
        </p:spPr>
        <p:style>
          <a:lnRef idx="0">
            <a:scrgbClr r="0" g="0" b="0"/>
          </a:lnRef>
          <a:fillRef idx="0">
            <a:scrgbClr r="0" g="0" b="0"/>
          </a:fillRef>
          <a:effectRef idx="0">
            <a:scrgbClr r="0" g="0" b="0"/>
          </a:effectRef>
          <a:fontRef idx="minor"/>
        </p:style>
        <p:txBody>
          <a:bodyPr lIns="84240" tIns="41760" rIns="84240" bIns="41760"/>
          <a:lstStyle/>
          <a:p>
            <a:pPr>
              <a:lnSpc>
                <a:spcPct val="100000"/>
              </a:lnSpc>
            </a:pPr>
            <a:r>
              <a:rPr lang="pt-BR" sz="3600" b="1" strike="noStrike" spc="-1">
                <a:solidFill>
                  <a:srgbClr val="000080"/>
                </a:solidFill>
                <a:uFill>
                  <a:solidFill>
                    <a:srgbClr val="FFFFFF"/>
                  </a:solidFill>
                </a:uFill>
                <a:latin typeface="Verdana"/>
                <a:ea typeface="Verdana"/>
              </a:rPr>
              <a:t>EFD-REINF</a:t>
            </a:r>
            <a:endParaRPr lang="pt-BR" sz="1800" b="0" strike="noStrike" spc="-1">
              <a:solidFill>
                <a:srgbClr val="000000"/>
              </a:solidFill>
              <a:uFill>
                <a:solidFill>
                  <a:srgbClr val="FFFFFF"/>
                </a:solidFill>
              </a:uFill>
              <a:latin typeface="Arial"/>
            </a:endParaRPr>
          </a:p>
        </p:txBody>
      </p:sp>
      <p:sp>
        <p:nvSpPr>
          <p:cNvPr id="213" name="CustomShape 2"/>
          <p:cNvSpPr/>
          <p:nvPr/>
        </p:nvSpPr>
        <p:spPr>
          <a:xfrm>
            <a:off x="538200" y="1985040"/>
            <a:ext cx="10252800" cy="5415120"/>
          </a:xfrm>
          <a:prstGeom prst="rect">
            <a:avLst/>
          </a:prstGeom>
          <a:noFill/>
          <a:ln>
            <a:noFill/>
          </a:ln>
        </p:spPr>
        <p:style>
          <a:lnRef idx="0">
            <a:scrgbClr r="0" g="0" b="0"/>
          </a:lnRef>
          <a:fillRef idx="0">
            <a:scrgbClr r="0" g="0" b="0"/>
          </a:fillRef>
          <a:effectRef idx="0">
            <a:scrgbClr r="0" g="0" b="0"/>
          </a:effectRef>
          <a:fontRef idx="minor"/>
        </p:style>
        <p:txBody>
          <a:bodyPr lIns="84240" tIns="41760" rIns="84240" bIns="41760"/>
          <a:lstStyle/>
          <a:p>
            <a:pPr marL="216000" indent="-215640">
              <a:lnSpc>
                <a:spcPct val="100000"/>
              </a:lnSpc>
              <a:buClr>
                <a:srgbClr val="000080"/>
              </a:buClr>
              <a:buFont typeface="Wingdings" charset="2"/>
              <a:buChar char=""/>
            </a:pPr>
            <a:r>
              <a:rPr lang="pt-BR" sz="2650" b="1" strike="noStrike" spc="-1">
                <a:solidFill>
                  <a:srgbClr val="000080"/>
                </a:solidFill>
                <a:uFill>
                  <a:solidFill>
                    <a:srgbClr val="FFFFFF"/>
                  </a:solidFill>
                </a:uFill>
                <a:latin typeface="Verdana"/>
                <a:ea typeface="Verdana"/>
              </a:rPr>
              <a:t>R-2050 -	Comercialização da Produção Por Produtor Rural PJ/Agroindústria</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marL="743040" lvl="1" indent="-285120">
              <a:lnSpc>
                <a:spcPct val="100000"/>
              </a:lnSpc>
              <a:buClr>
                <a:srgbClr val="000080"/>
              </a:buClr>
              <a:buSzPct val="25000"/>
              <a:buFont typeface="Wingdings" charset="2"/>
              <a:buChar char=""/>
            </a:pPr>
            <a:r>
              <a:rPr lang="pt-BR" sz="2270" b="1" strike="noStrike" spc="-1">
                <a:solidFill>
                  <a:srgbClr val="000080"/>
                </a:solidFill>
                <a:uFill>
                  <a:solidFill>
                    <a:srgbClr val="FFFFFF"/>
                  </a:solidFill>
                </a:uFill>
                <a:latin typeface="Verdana"/>
                <a:ea typeface="Verdana"/>
              </a:rPr>
              <a:t>Informação prestadas por produtor rural PJ e agroindústria;</a:t>
            </a:r>
            <a:endParaRPr lang="pt-BR" sz="1800" b="0" strike="noStrike" spc="-1">
              <a:solidFill>
                <a:srgbClr val="000000"/>
              </a:solidFill>
              <a:uFill>
                <a:solidFill>
                  <a:srgbClr val="FFFFFF"/>
                </a:solidFill>
              </a:uFill>
              <a:latin typeface="Arial"/>
            </a:endParaRPr>
          </a:p>
          <a:p>
            <a:pPr marL="743040" lvl="1" indent="-285120">
              <a:lnSpc>
                <a:spcPct val="100000"/>
              </a:lnSpc>
              <a:buClr>
                <a:srgbClr val="000080"/>
              </a:buClr>
              <a:buSzPct val="25000"/>
              <a:buFont typeface="Wingdings" charset="2"/>
              <a:buChar char=""/>
            </a:pPr>
            <a:r>
              <a:rPr lang="pt-BR" sz="2270" b="1" strike="noStrike" spc="-1">
                <a:solidFill>
                  <a:srgbClr val="000080"/>
                </a:solidFill>
                <a:uFill>
                  <a:solidFill>
                    <a:srgbClr val="FFFFFF"/>
                  </a:solidFill>
                </a:uFill>
                <a:latin typeface="Verdana"/>
                <a:ea typeface="Verdana"/>
              </a:rPr>
              <a:t>Discriminando a base de cálculo e a contribuição devida.</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2270" b="1" strike="noStrike" spc="-1">
                <a:solidFill>
                  <a:srgbClr val="000080"/>
                </a:solidFill>
                <a:uFill>
                  <a:solidFill>
                    <a:srgbClr val="FFFFFF"/>
                  </a:solidFill>
                </a:uFill>
                <a:latin typeface="Verdana"/>
                <a:ea typeface="Verdana"/>
              </a:rPr>
              <a:t>OBS  – Comercialização de produtor PF é informada no eSocial.</a:t>
            </a:r>
            <a:endParaRPr lang="pt-BR" sz="1800" b="0" strike="noStrike" spc="-1">
              <a:solidFill>
                <a:srgbClr val="000000"/>
              </a:solidFill>
              <a:uFill>
                <a:solidFill>
                  <a:srgbClr val="FFFFFF"/>
                </a:solidFill>
              </a:uFill>
              <a:latin typeface="Arial"/>
            </a:endParaRPr>
          </a:p>
          <a:p>
            <a:pPr algn="just">
              <a:lnSpc>
                <a:spcPct val="100000"/>
              </a:lnSpc>
            </a:pPr>
            <a:r>
              <a:rPr lang="pt-BR" sz="2270" b="1" strike="noStrike" spc="-1">
                <a:solidFill>
                  <a:srgbClr val="000000"/>
                </a:solidFill>
                <a:uFill>
                  <a:solidFill>
                    <a:srgbClr val="FFFFFF"/>
                  </a:solidFill>
                </a:uFill>
                <a:latin typeface="Verdana"/>
                <a:ea typeface="Verdana"/>
              </a:rPr>
              <a:t>Fundamento legal: art. 25 da Lei nº 8.870, de 1994, na redação dada pela Lei nº 10.256, de 2001 e art. 22A  da Lei nº 8.212/91, incluído pela mesma Lei nº 10.256, de 2001. </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051782"/>
      </p:ext>
    </p:extLst>
  </p:cSld>
  <p:clrMapOvr>
    <a:masterClrMapping/>
  </p:clrMapOvr>
  <p:transition>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m 1"/>
          <p:cNvPicPr>
            <a:picLocks noChangeAspect="1"/>
          </p:cNvPicPr>
          <p:nvPr/>
        </p:nvPicPr>
        <p:blipFill>
          <a:blip r:embed="rId2"/>
          <a:srcRect/>
          <a:stretch>
            <a:fillRect/>
          </a:stretch>
        </p:blipFill>
        <p:spPr bwMode="auto">
          <a:xfrm>
            <a:off x="1336675" y="1219200"/>
            <a:ext cx="8489950" cy="5484813"/>
          </a:xfrm>
          <a:prstGeom prst="rect">
            <a:avLst/>
          </a:prstGeom>
          <a:noFill/>
          <a:ln w="9525">
            <a:noFill/>
            <a:miter lim="800000"/>
            <a:headEnd/>
            <a:tailEnd/>
          </a:ln>
        </p:spPr>
      </p:pic>
    </p:spTree>
    <p:extLst>
      <p:ext uri="{BB962C8B-B14F-4D97-AF65-F5344CB8AC3E}">
        <p14:creationId xmlns:p14="http://schemas.microsoft.com/office/powerpoint/2010/main" val="12025154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836640" y="2200680"/>
            <a:ext cx="9814680" cy="472104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1386"/>
              </a:spcAft>
            </a:pPr>
            <a:r>
              <a:rPr lang="pt-BR" sz="2400" b="1" strike="noStrike" spc="-1">
                <a:solidFill>
                  <a:srgbClr val="000080"/>
                </a:solidFill>
                <a:uFill>
                  <a:solidFill>
                    <a:srgbClr val="FFFFFF"/>
                  </a:solidFill>
                </a:uFill>
                <a:latin typeface="Verdana"/>
                <a:ea typeface="Microsoft YaHei"/>
              </a:rPr>
              <a:t>Comercialização da Produção – Produtor PJ e Agroindústria *:</a:t>
            </a:r>
            <a:endParaRPr lang="pt-BR" sz="1800" b="0" strike="noStrike" spc="-1">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400" b="1" strike="noStrike" spc="-1">
                <a:solidFill>
                  <a:srgbClr val="000080"/>
                </a:solidFill>
                <a:uFill>
                  <a:solidFill>
                    <a:srgbClr val="FFFFFF"/>
                  </a:solidFill>
                </a:uFill>
                <a:latin typeface="Verdana"/>
                <a:ea typeface="Microsoft YaHei"/>
              </a:rPr>
              <a:t>Informação da RB por estabelecimento;</a:t>
            </a:r>
            <a:endParaRPr lang="pt-BR" sz="1800" b="0" strike="noStrike" spc="-1">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400" b="1" strike="noStrike" spc="-1">
                <a:solidFill>
                  <a:srgbClr val="000080"/>
                </a:solidFill>
                <a:uFill>
                  <a:solidFill>
                    <a:srgbClr val="FFFFFF"/>
                  </a:solidFill>
                </a:uFill>
                <a:latin typeface="Verdana"/>
                <a:ea typeface="Microsoft YaHei"/>
              </a:rPr>
              <a:t>Valor da RB total;</a:t>
            </a:r>
            <a:endParaRPr lang="pt-BR" sz="1800" b="0" strike="noStrike" spc="-1">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400" b="1" strike="noStrike" spc="-1">
                <a:solidFill>
                  <a:srgbClr val="000080"/>
                </a:solidFill>
                <a:uFill>
                  <a:solidFill>
                    <a:srgbClr val="FFFFFF"/>
                  </a:solidFill>
                </a:uFill>
                <a:latin typeface="Verdana"/>
                <a:ea typeface="Microsoft YaHei"/>
              </a:rPr>
              <a:t> Produtor PJ : CP 1,7%, RAT 0,1% e SENAR 0,25% - lei 8870/94 alterada pela 13.606/2018</a:t>
            </a:r>
            <a:endParaRPr lang="pt-BR" sz="1800" b="0" strike="noStrike" spc="-1">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400" b="1" strike="noStrike" spc="-1">
                <a:solidFill>
                  <a:srgbClr val="000080"/>
                </a:solidFill>
                <a:uFill>
                  <a:solidFill>
                    <a:srgbClr val="FFFFFF"/>
                  </a:solidFill>
                </a:uFill>
                <a:latin typeface="Verdana"/>
                <a:ea typeface="Microsoft YaHei"/>
              </a:rPr>
              <a:t>Agroindústria : Valor da CP (2,5%), RAT (0,1%) e Senar (0,25%) – lei 10.256/2001</a:t>
            </a:r>
            <a:endParaRPr lang="pt-BR" sz="1800" b="0" strike="noStrike" spc="-1">
              <a:solidFill>
                <a:srgbClr val="000000"/>
              </a:solidFill>
              <a:uFill>
                <a:solidFill>
                  <a:srgbClr val="FFFFFF"/>
                </a:solidFill>
              </a:uFill>
              <a:latin typeface="Arial"/>
            </a:endParaRPr>
          </a:p>
          <a:p>
            <a:pPr>
              <a:lnSpc>
                <a:spcPct val="100000"/>
              </a:lnSpc>
              <a:spcBef>
                <a:spcPts val="303"/>
              </a:spcBef>
              <a:spcAft>
                <a:spcPts val="1386"/>
              </a:spcAft>
            </a:pPr>
            <a:r>
              <a:rPr lang="pt-BR" sz="2400" b="1" strike="noStrike" spc="-1">
                <a:solidFill>
                  <a:srgbClr val="000080"/>
                </a:solidFill>
                <a:uFill>
                  <a:solidFill>
                    <a:srgbClr val="FFFFFF"/>
                  </a:solidFill>
                </a:uFill>
                <a:latin typeface="Verdana"/>
                <a:ea typeface="Microsoft YaHei"/>
              </a:rPr>
              <a:t>* Exceto para entidades executoras do PAA</a:t>
            </a:r>
            <a:endParaRPr lang="pt-BR" sz="1800" b="0" strike="noStrike" spc="-1">
              <a:solidFill>
                <a:srgbClr val="000000"/>
              </a:solidFill>
              <a:uFill>
                <a:solidFill>
                  <a:srgbClr val="FFFFFF"/>
                </a:solidFill>
              </a:uFill>
              <a:latin typeface="Arial"/>
            </a:endParaRPr>
          </a:p>
        </p:txBody>
      </p:sp>
      <p:sp>
        <p:nvSpPr>
          <p:cNvPr id="215" name="CustomShape 2"/>
          <p:cNvSpPr/>
          <p:nvPr/>
        </p:nvSpPr>
        <p:spPr>
          <a:xfrm>
            <a:off x="770040" y="1279800"/>
            <a:ext cx="9006480" cy="64224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853"/>
              </a:spcAft>
            </a:pPr>
            <a:r>
              <a:rPr lang="pt-BR" sz="3700" b="1" strike="noStrike" spc="-1" dirty="0">
                <a:solidFill>
                  <a:srgbClr val="000080"/>
                </a:solidFill>
                <a:uFill>
                  <a:solidFill>
                    <a:srgbClr val="FFFFFF"/>
                  </a:solidFill>
                </a:uFill>
                <a:latin typeface="Verdana"/>
                <a:ea typeface="Microsoft YaHei"/>
              </a:rPr>
              <a:t>Na </a:t>
            </a:r>
            <a:r>
              <a:rPr lang="pt-BR" sz="3700" b="1" strike="noStrike" spc="-1" dirty="0" smtClean="0">
                <a:solidFill>
                  <a:srgbClr val="000080"/>
                </a:solidFill>
                <a:uFill>
                  <a:solidFill>
                    <a:srgbClr val="FFFFFF"/>
                  </a:solidFill>
                </a:uFill>
                <a:latin typeface="Verdana"/>
                <a:ea typeface="Microsoft YaHei"/>
              </a:rPr>
              <a:t>EFD-</a:t>
            </a:r>
            <a:r>
              <a:rPr lang="pt-BR" sz="3700" b="1" strike="noStrike" spc="-1" dirty="0" err="1" smtClean="0">
                <a:solidFill>
                  <a:srgbClr val="000080"/>
                </a:solidFill>
                <a:uFill>
                  <a:solidFill>
                    <a:srgbClr val="FFFFFF"/>
                  </a:solidFill>
                </a:uFill>
                <a:latin typeface="Verdana"/>
                <a:ea typeface="Microsoft YaHei"/>
              </a:rPr>
              <a:t>Reinf</a:t>
            </a:r>
            <a:r>
              <a:rPr lang="pt-BR" sz="3700" b="1" strike="noStrike" spc="-1" dirty="0" smtClean="0">
                <a:solidFill>
                  <a:srgbClr val="000080"/>
                </a:solidFill>
                <a:uFill>
                  <a:solidFill>
                    <a:srgbClr val="FFFFFF"/>
                  </a:solidFill>
                </a:uFill>
                <a:latin typeface="Verdana"/>
                <a:ea typeface="Microsoft YaHei"/>
              </a:rPr>
              <a:t> - ALÍQUOTAS</a:t>
            </a: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10217742"/>
      </p:ext>
    </p:extLst>
  </p:cSld>
  <p:clrMapOvr>
    <a:masterClrMapping/>
  </p:clrMapOvr>
  <p:transition>
    <p:dissolv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525600" y="1429200"/>
            <a:ext cx="10075241" cy="6180468"/>
          </a:xfrm>
          <a:prstGeom prst="rect">
            <a:avLst/>
          </a:prstGeom>
          <a:noFill/>
          <a:ln>
            <a:noFill/>
          </a:ln>
        </p:spPr>
        <p:style>
          <a:lnRef idx="0">
            <a:scrgbClr r="0" g="0" b="0"/>
          </a:lnRef>
          <a:fillRef idx="0">
            <a:scrgbClr r="0" g="0" b="0"/>
          </a:fillRef>
          <a:effectRef idx="0">
            <a:scrgbClr r="0" g="0" b="0"/>
          </a:effectRef>
          <a:fontRef idx="minor"/>
        </p:style>
        <p:txBody>
          <a:bodyPr lIns="83880" tIns="42120" rIns="83880" bIns="42120"/>
          <a:lstStyle/>
          <a:p>
            <a:pPr algn="ctr">
              <a:lnSpc>
                <a:spcPct val="100000"/>
              </a:lnSpc>
            </a:pPr>
            <a:r>
              <a:rPr lang="pt-BR" sz="4000" b="1" strike="noStrike" spc="-1" dirty="0">
                <a:solidFill>
                  <a:srgbClr val="22228B"/>
                </a:solidFill>
                <a:uFill>
                  <a:solidFill>
                    <a:srgbClr val="FFFFFF"/>
                  </a:solidFill>
                </a:uFill>
                <a:latin typeface="Arial"/>
                <a:ea typeface="Arial"/>
              </a:rPr>
              <a:t>Indicativo de </a:t>
            </a:r>
            <a:r>
              <a:rPr lang="pt-BR" sz="4000" b="1" strike="noStrike" spc="-1" dirty="0" smtClean="0">
                <a:solidFill>
                  <a:srgbClr val="22228B"/>
                </a:solidFill>
                <a:uFill>
                  <a:solidFill>
                    <a:srgbClr val="FFFFFF"/>
                  </a:solidFill>
                </a:uFill>
                <a:latin typeface="Arial"/>
                <a:ea typeface="Arial"/>
              </a:rPr>
              <a:t>Comercialização PJ/Agro</a:t>
            </a:r>
            <a:endParaRPr lang="pt-BR" sz="40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3200" b="1" strike="noStrike" spc="-1" dirty="0">
                <a:solidFill>
                  <a:srgbClr val="FF3333"/>
                </a:solidFill>
                <a:uFill>
                  <a:solidFill>
                    <a:srgbClr val="FFFFFF"/>
                  </a:solidFill>
                </a:uFill>
                <a:latin typeface="Arial"/>
                <a:ea typeface="Arial"/>
              </a:rPr>
              <a:t>1</a:t>
            </a:r>
            <a:r>
              <a:rPr lang="pt-BR" sz="3200" b="1" strike="noStrike" spc="-1" dirty="0">
                <a:solidFill>
                  <a:srgbClr val="22228B"/>
                </a:solidFill>
                <a:uFill>
                  <a:solidFill>
                    <a:srgbClr val="FFFFFF"/>
                  </a:solidFill>
                </a:uFill>
                <a:latin typeface="Arial"/>
                <a:ea typeface="Arial"/>
              </a:rPr>
              <a:t>- Comercialização da Produção por Prod. Rural PJ/Agroindústria, exceto para entidades executoras do PAA </a:t>
            </a:r>
            <a:r>
              <a:rPr lang="pt-BR" sz="1800" b="1" strike="noStrike" spc="-1" dirty="0">
                <a:solidFill>
                  <a:srgbClr val="000080"/>
                </a:solidFill>
                <a:uFill>
                  <a:solidFill>
                    <a:srgbClr val="FFFFFF"/>
                  </a:solidFill>
                </a:uFill>
                <a:latin typeface="Verdana"/>
                <a:ea typeface="Verdana"/>
              </a:rPr>
              <a:t>(calcula CP, GILRAT e SENAR) </a:t>
            </a:r>
            <a:r>
              <a:rPr lang="pt-BR" sz="1800" b="1" strike="noStrike" spc="-1" dirty="0">
                <a:solidFill>
                  <a:srgbClr val="FF0000"/>
                </a:solidFill>
                <a:uFill>
                  <a:solidFill>
                    <a:srgbClr val="FFFFFF"/>
                  </a:solidFill>
                </a:uFill>
                <a:latin typeface="Verdana"/>
                <a:ea typeface="Verdana"/>
              </a:rPr>
              <a:t>R-2050</a:t>
            </a:r>
            <a:endParaRPr lang="pt-BR" sz="1800" b="0" strike="noStrike" spc="-1" dirty="0">
              <a:solidFill>
                <a:srgbClr val="000000"/>
              </a:solidFill>
              <a:uFill>
                <a:solidFill>
                  <a:srgbClr val="FFFFFF"/>
                </a:solidFill>
              </a:uFill>
              <a:latin typeface="Arial"/>
            </a:endParaRPr>
          </a:p>
          <a:p>
            <a:pPr algn="just">
              <a:lnSpc>
                <a:spcPct val="100000"/>
              </a:lnSpc>
            </a:pPr>
            <a:r>
              <a:rPr lang="pt-BR" sz="3200" b="1" spc="-1" dirty="0">
                <a:solidFill>
                  <a:srgbClr val="FF3333"/>
                </a:solidFill>
                <a:uFill>
                  <a:solidFill>
                    <a:srgbClr val="FFFFFF"/>
                  </a:solidFill>
                </a:uFill>
                <a:latin typeface="Arial"/>
                <a:ea typeface="Arial"/>
              </a:rPr>
              <a:t>8</a:t>
            </a:r>
            <a:r>
              <a:rPr lang="pt-BR" sz="3200" b="1" strike="noStrike" spc="-1" dirty="0" smtClean="0">
                <a:solidFill>
                  <a:srgbClr val="22228B"/>
                </a:solidFill>
                <a:uFill>
                  <a:solidFill>
                    <a:srgbClr val="FFFFFF"/>
                  </a:solidFill>
                </a:uFill>
                <a:latin typeface="Arial"/>
                <a:ea typeface="Arial"/>
              </a:rPr>
              <a:t>- </a:t>
            </a:r>
            <a:r>
              <a:rPr lang="pt-BR" sz="3200" b="1" strike="noStrike" spc="-1" dirty="0">
                <a:solidFill>
                  <a:srgbClr val="22228B"/>
                </a:solidFill>
                <a:uFill>
                  <a:solidFill>
                    <a:srgbClr val="FFFFFF"/>
                  </a:solidFill>
                </a:uFill>
                <a:latin typeface="Arial"/>
                <a:ea typeface="Arial"/>
              </a:rPr>
              <a:t>Comercialização da Produção para Entidade do Programa de Aquisição de Alimentos – PAA </a:t>
            </a:r>
            <a:r>
              <a:rPr lang="pt-BR" sz="1800" b="1" strike="noStrike" spc="-1" dirty="0">
                <a:solidFill>
                  <a:srgbClr val="000080"/>
                </a:solidFill>
                <a:uFill>
                  <a:solidFill>
                    <a:srgbClr val="FFFFFF"/>
                  </a:solidFill>
                </a:uFill>
                <a:latin typeface="Verdana"/>
                <a:ea typeface="Verdana"/>
              </a:rPr>
              <a:t>(PJ calcula somente o SENAR, R-2050), </a:t>
            </a:r>
            <a:r>
              <a:rPr lang="pt-BR" sz="1800" b="1" strike="noStrike" spc="-1" dirty="0">
                <a:solidFill>
                  <a:srgbClr val="FF0000"/>
                </a:solidFill>
                <a:uFill>
                  <a:solidFill>
                    <a:srgbClr val="FFFFFF"/>
                  </a:solidFill>
                </a:uFill>
                <a:latin typeface="Verdana"/>
                <a:ea typeface="Verdana"/>
              </a:rPr>
              <a:t>PAA Informa, </a:t>
            </a:r>
            <a:r>
              <a:rPr lang="pt-BR" sz="1800" b="1" strike="noStrike" spc="-1" dirty="0" smtClean="0">
                <a:solidFill>
                  <a:srgbClr val="FF0000"/>
                </a:solidFill>
                <a:uFill>
                  <a:solidFill>
                    <a:srgbClr val="FFFFFF"/>
                  </a:solidFill>
                </a:uFill>
                <a:latin typeface="Verdana"/>
                <a:ea typeface="Verdana"/>
              </a:rPr>
              <a:t>S-1250</a:t>
            </a:r>
            <a:r>
              <a:rPr lang="pt-BR" sz="1800" b="1" strike="noStrike" spc="-1" dirty="0">
                <a:solidFill>
                  <a:srgbClr val="FF0000"/>
                </a:solidFill>
                <a:uFill>
                  <a:solidFill>
                    <a:srgbClr val="FFFFFF"/>
                  </a:solidFill>
                </a:uFill>
                <a:latin typeface="Verdana"/>
                <a:ea typeface="Verdana"/>
              </a:rPr>
              <a:t>, CP, GILRAT</a:t>
            </a:r>
            <a:endParaRPr lang="pt-BR" sz="1800" b="0" strike="noStrike" spc="-1" dirty="0">
              <a:solidFill>
                <a:srgbClr val="000000"/>
              </a:solidFill>
              <a:uFill>
                <a:solidFill>
                  <a:srgbClr val="FFFFFF"/>
                </a:solidFill>
              </a:uFill>
              <a:latin typeface="Arial"/>
            </a:endParaRPr>
          </a:p>
          <a:p>
            <a:pPr algn="just">
              <a:lnSpc>
                <a:spcPct val="100000"/>
              </a:lnSpc>
            </a:pPr>
            <a:r>
              <a:rPr lang="pt-BR" sz="3200" b="1" spc="-1" dirty="0">
                <a:solidFill>
                  <a:srgbClr val="FF3333"/>
                </a:solidFill>
                <a:uFill>
                  <a:solidFill>
                    <a:srgbClr val="FFFFFF"/>
                  </a:solidFill>
                </a:uFill>
                <a:latin typeface="Arial"/>
                <a:ea typeface="Arial"/>
              </a:rPr>
              <a:t>9</a:t>
            </a:r>
            <a:r>
              <a:rPr lang="pt-BR" sz="3200" b="1" strike="noStrike" spc="-1" dirty="0" smtClean="0">
                <a:solidFill>
                  <a:srgbClr val="22228B"/>
                </a:solidFill>
                <a:uFill>
                  <a:solidFill>
                    <a:srgbClr val="FFFFFF"/>
                  </a:solidFill>
                </a:uFill>
                <a:latin typeface="Arial"/>
                <a:ea typeface="Arial"/>
              </a:rPr>
              <a:t>- </a:t>
            </a:r>
            <a:r>
              <a:rPr lang="pt-BR" sz="3200" b="1" strike="noStrike" spc="-1" dirty="0">
                <a:solidFill>
                  <a:srgbClr val="22228B"/>
                </a:solidFill>
                <a:uFill>
                  <a:solidFill>
                    <a:srgbClr val="FFFFFF"/>
                  </a:solidFill>
                </a:uFill>
                <a:latin typeface="Arial"/>
                <a:ea typeface="Arial"/>
              </a:rPr>
              <a:t>Comercialização direta da Produção no Mercado Externo.</a:t>
            </a:r>
            <a:r>
              <a:rPr lang="pt-BR" sz="3200" b="1" strike="noStrike" spc="-1" dirty="0">
                <a:solidFill>
                  <a:srgbClr val="000080"/>
                </a:solidFill>
                <a:uFill>
                  <a:solidFill>
                    <a:srgbClr val="FFFFFF"/>
                  </a:solidFill>
                </a:uFill>
                <a:latin typeface="Verdana"/>
                <a:ea typeface="Verdana"/>
              </a:rPr>
              <a:t> </a:t>
            </a:r>
            <a:r>
              <a:rPr lang="pt-BR" sz="1800" b="1" strike="noStrike" spc="-1" dirty="0">
                <a:solidFill>
                  <a:srgbClr val="000080"/>
                </a:solidFill>
                <a:uFill>
                  <a:solidFill>
                    <a:srgbClr val="FFFFFF"/>
                  </a:solidFill>
                </a:uFill>
                <a:latin typeface="Verdana"/>
                <a:ea typeface="Verdana"/>
              </a:rPr>
              <a:t>(PJ calcula somente o </a:t>
            </a:r>
            <a:r>
              <a:rPr lang="pt-BR" sz="1800" b="1" strike="noStrike" spc="-1" dirty="0" smtClean="0">
                <a:solidFill>
                  <a:srgbClr val="000080"/>
                </a:solidFill>
                <a:uFill>
                  <a:solidFill>
                    <a:srgbClr val="FFFFFF"/>
                  </a:solidFill>
                </a:uFill>
                <a:latin typeface="Verdana"/>
                <a:ea typeface="Verdana"/>
              </a:rPr>
              <a:t>SENAR, R-2050) – Art. 194 CF</a:t>
            </a:r>
            <a:endParaRPr lang="pt-BR" sz="1800" b="0" strike="noStrike" spc="-1" dirty="0">
              <a:solidFill>
                <a:srgbClr val="000000"/>
              </a:solidFill>
              <a:uFill>
                <a:solidFill>
                  <a:srgbClr val="FFFFFF"/>
                </a:solidFill>
              </a:uFill>
              <a:latin typeface="Arial"/>
            </a:endParaRPr>
          </a:p>
          <a:p>
            <a:pPr>
              <a:lnSpc>
                <a:spcPct val="100000"/>
              </a:lnSpc>
            </a:pPr>
            <a:r>
              <a:rPr lang="pt-BR" sz="3600" b="1"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(S-1250, #17, pg. 61 do MOS)</a:t>
            </a:r>
          </a:p>
          <a:p>
            <a:pPr>
              <a:lnSpc>
                <a:spcPct val="100000"/>
              </a:lnSpc>
            </a:pPr>
            <a:r>
              <a:rPr lang="pt-BR" sz="3600" b="1"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26, {</a:t>
            </a:r>
            <a:r>
              <a:rPr lang="pt-BR" sz="3600" b="1" strike="noStrike" spc="-1" dirty="0" err="1" smtClean="0">
                <a:solidFill>
                  <a:srgbClr val="000000"/>
                </a:solidFill>
                <a:uFill>
                  <a:solidFill>
                    <a:srgbClr val="FFFFFF"/>
                  </a:solidFill>
                </a:uFill>
                <a:latin typeface="Times New Roman" panose="02020603050405020304" pitchFamily="18" charset="0"/>
                <a:cs typeface="Times New Roman" panose="02020603050405020304" pitchFamily="18" charset="0"/>
              </a:rPr>
              <a:t>indCom</a:t>
            </a:r>
            <a:r>
              <a:rPr lang="pt-BR" sz="3600" b="1"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R-2050, Leiautes, pg.19 MOR</a:t>
            </a:r>
          </a:p>
          <a:p>
            <a:pPr>
              <a:lnSpc>
                <a:spcPct val="100000"/>
              </a:lnSpc>
            </a:pPr>
            <a:endParaRPr lang="pt-BR" sz="4000" b="1"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endParaRPr>
          </a:p>
          <a:p>
            <a:pPr>
              <a:lnSpc>
                <a:spcPct val="100000"/>
              </a:lnSpc>
            </a:pPr>
            <a:endParaRPr lang="pt-BR" sz="4000" b="1"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916990335"/>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ustomShape 1"/>
          <p:cNvSpPr/>
          <p:nvPr/>
        </p:nvSpPr>
        <p:spPr>
          <a:xfrm>
            <a:off x="789120" y="2048400"/>
            <a:ext cx="9814680" cy="474804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Quem está obrigado  a enviar:</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1- </a:t>
            </a:r>
            <a:r>
              <a:rPr lang="pt-BR" sz="2770" b="1" strike="noStrike" spc="-1">
                <a:solidFill>
                  <a:srgbClr val="000000"/>
                </a:solidFill>
                <a:uFill>
                  <a:solidFill>
                    <a:srgbClr val="FFFFFF"/>
                  </a:solidFill>
                </a:uFill>
                <a:latin typeface="Calibri"/>
                <a:ea typeface="Microsoft YaHei"/>
              </a:rPr>
              <a:t>Pessoas Jurídicas </a:t>
            </a:r>
            <a:r>
              <a:rPr lang="pt-BR" sz="2770" b="0" strike="noStrike" spc="-1">
                <a:solidFill>
                  <a:srgbClr val="000000"/>
                </a:solidFill>
                <a:uFill>
                  <a:solidFill>
                    <a:srgbClr val="FFFFFF"/>
                  </a:solidFill>
                </a:uFill>
                <a:latin typeface="Calibri"/>
                <a:ea typeface="Microsoft YaHei"/>
              </a:rPr>
              <a:t>em geral, quando efetuar aquisição de produtos rurais de </a:t>
            </a:r>
            <a:r>
              <a:rPr lang="pt-BR" sz="2770" b="1" strike="noStrike" spc="-1">
                <a:solidFill>
                  <a:srgbClr val="000000"/>
                </a:solidFill>
                <a:uFill>
                  <a:solidFill>
                    <a:srgbClr val="FFFFFF"/>
                  </a:solidFill>
                </a:uFill>
                <a:latin typeface="Calibri"/>
                <a:ea typeface="Microsoft YaHei"/>
              </a:rPr>
              <a:t>pessoa física ou de segurado especial</a:t>
            </a:r>
            <a:r>
              <a:rPr lang="pt-BR" sz="2770" b="0" strike="noStrike" spc="-1">
                <a:solidFill>
                  <a:srgbClr val="000000"/>
                </a:solidFill>
                <a:uFill>
                  <a:solidFill>
                    <a:srgbClr val="FFFFFF"/>
                  </a:solidFill>
                </a:uFill>
                <a:latin typeface="Calibri"/>
                <a:ea typeface="Microsoft YaHei"/>
              </a:rPr>
              <a:t>, independentemente de as operações terem sido realizadas diretamente com o produtor ou com intermediário pessoa física;</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2- </a:t>
            </a:r>
            <a:r>
              <a:rPr lang="pt-BR" sz="2770" b="1" strike="noStrike" spc="-1">
                <a:solidFill>
                  <a:srgbClr val="000000"/>
                </a:solidFill>
                <a:uFill>
                  <a:solidFill>
                    <a:srgbClr val="FFFFFF"/>
                  </a:solidFill>
                </a:uFill>
                <a:latin typeface="Calibri"/>
                <a:ea typeface="Microsoft YaHei"/>
              </a:rPr>
              <a:t>Pessoa Física </a:t>
            </a:r>
            <a:r>
              <a:rPr lang="pt-BR" sz="2770" b="0" strike="noStrike" spc="-1">
                <a:solidFill>
                  <a:srgbClr val="000000"/>
                </a:solidFill>
                <a:uFill>
                  <a:solidFill>
                    <a:srgbClr val="FFFFFF"/>
                  </a:solidFill>
                </a:uFill>
                <a:latin typeface="Calibri"/>
                <a:ea typeface="Microsoft YaHei"/>
              </a:rPr>
              <a:t>(intermediário) que adquire produção de </a:t>
            </a:r>
            <a:r>
              <a:rPr lang="pt-BR" sz="2770" b="1" strike="noStrike" spc="-1">
                <a:solidFill>
                  <a:srgbClr val="000000"/>
                </a:solidFill>
                <a:uFill>
                  <a:solidFill>
                    <a:srgbClr val="FFFFFF"/>
                  </a:solidFill>
                </a:uFill>
                <a:latin typeface="Calibri"/>
                <a:ea typeface="Microsoft YaHei"/>
              </a:rPr>
              <a:t>produtor</a:t>
            </a:r>
            <a:r>
              <a:rPr lang="pt-BR" sz="2770" b="0" strike="noStrike" spc="-1">
                <a:solidFill>
                  <a:srgbClr val="000000"/>
                </a:solidFill>
                <a:uFill>
                  <a:solidFill>
                    <a:srgbClr val="FFFFFF"/>
                  </a:solidFill>
                </a:uFill>
                <a:latin typeface="Calibri"/>
                <a:ea typeface="Microsoft YaHei"/>
              </a:rPr>
              <a:t> </a:t>
            </a:r>
            <a:r>
              <a:rPr lang="pt-BR" sz="2770" b="1" strike="noStrike" spc="-1">
                <a:solidFill>
                  <a:srgbClr val="000000"/>
                </a:solidFill>
                <a:uFill>
                  <a:solidFill>
                    <a:srgbClr val="FFFFFF"/>
                  </a:solidFill>
                </a:uFill>
                <a:latin typeface="Calibri"/>
                <a:ea typeface="Microsoft YaHei"/>
              </a:rPr>
              <a:t>rural pessoa física ou de segurado especial </a:t>
            </a:r>
            <a:r>
              <a:rPr lang="pt-BR" sz="2770" b="0" strike="noStrike" spc="-1">
                <a:solidFill>
                  <a:srgbClr val="000000"/>
                </a:solidFill>
                <a:uFill>
                  <a:solidFill>
                    <a:srgbClr val="FFFFFF"/>
                  </a:solidFill>
                </a:uFill>
                <a:latin typeface="Calibri"/>
                <a:ea typeface="Microsoft YaHei"/>
              </a:rPr>
              <a:t>para venda no varejo a consumidor final pessoa física, outro produtor rural pessoa física ou segurado especial; </a:t>
            </a:r>
            <a:endParaRPr lang="pt-BR" sz="1800" b="0" strike="noStrike" spc="-1">
              <a:solidFill>
                <a:srgbClr val="000000"/>
              </a:solidFill>
              <a:uFill>
                <a:solidFill>
                  <a:srgbClr val="FFFFFF"/>
                </a:solidFill>
              </a:uFill>
              <a:latin typeface="Arial"/>
            </a:endParaRPr>
          </a:p>
        </p:txBody>
      </p:sp>
      <p:sp>
        <p:nvSpPr>
          <p:cNvPr id="218" name="CustomShape 2"/>
          <p:cNvSpPr/>
          <p:nvPr/>
        </p:nvSpPr>
        <p:spPr>
          <a:xfrm>
            <a:off x="812880" y="1049760"/>
            <a:ext cx="9007920" cy="64080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853"/>
              </a:spcAft>
            </a:pPr>
            <a:r>
              <a:rPr lang="pt-BR" sz="3200" b="1" strike="noStrike" spc="-1">
                <a:solidFill>
                  <a:srgbClr val="000080"/>
                </a:solidFill>
                <a:uFill>
                  <a:solidFill>
                    <a:srgbClr val="FFFFFF"/>
                  </a:solidFill>
                </a:uFill>
                <a:latin typeface="Verdana"/>
                <a:ea typeface="Microsoft YaHei"/>
              </a:rPr>
              <a:t>eSocial - </a:t>
            </a:r>
            <a:r>
              <a:rPr lang="pt-BR" sz="3200" b="1" strike="noStrike" spc="-1">
                <a:solidFill>
                  <a:srgbClr val="1A1A66"/>
                </a:solidFill>
                <a:uFill>
                  <a:solidFill>
                    <a:srgbClr val="FFFFFF"/>
                  </a:solidFill>
                </a:uFill>
                <a:latin typeface="Calibri"/>
                <a:ea typeface="Microsoft YaHei"/>
              </a:rPr>
              <a:t>S-1250 – Aquisição de Produção </a:t>
            </a:r>
            <a:r>
              <a:rPr lang="pt-BR" sz="3200" b="1" strike="noStrike" spc="-1">
                <a:solidFill>
                  <a:srgbClr val="000000"/>
                </a:solidFill>
                <a:uFill>
                  <a:solidFill>
                    <a:srgbClr val="FFFFFF"/>
                  </a:solidFill>
                </a:uFill>
                <a:latin typeface="Calibri"/>
                <a:ea typeface="Microsoft YaHei"/>
              </a:rPr>
              <a:t>Rural .</a:t>
            </a:r>
            <a:endParaRPr lang="pt-BR" sz="1800" b="0" strike="noStrike" spc="-1">
              <a:solidFill>
                <a:srgbClr val="000000"/>
              </a:solidFill>
              <a:uFill>
                <a:solidFill>
                  <a:srgbClr val="FFFFFF"/>
                </a:solidFill>
              </a:uFill>
              <a:latin typeface="Arial"/>
            </a:endParaRPr>
          </a:p>
          <a:p>
            <a:pPr>
              <a:lnSpc>
                <a:spcPct val="100000"/>
              </a:lnSpc>
              <a:spcBef>
                <a:spcPts val="303"/>
              </a:spcBef>
              <a:spcAft>
                <a:spcPts val="853"/>
              </a:spcAft>
            </a:pP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67523624"/>
      </p:ext>
    </p:extLst>
  </p:cSld>
  <p:clrMapOvr>
    <a:masterClrMapping/>
  </p:clrMapOvr>
  <p:transition>
    <p:dissolv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770040" y="2149920"/>
            <a:ext cx="10092600" cy="474804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3-Entidade inscrita no Programa de Aquisição de Alimentos (PAA), quando a mesma efetuar a aquisição de produtos rurais no âmbito do PAA, de </a:t>
            </a:r>
            <a:r>
              <a:rPr lang="pt-BR" sz="2770" b="1" strike="noStrike" spc="-1">
                <a:solidFill>
                  <a:srgbClr val="000000"/>
                </a:solidFill>
                <a:uFill>
                  <a:solidFill>
                    <a:srgbClr val="FFFFFF"/>
                  </a:solidFill>
                </a:uFill>
                <a:latin typeface="Calibri"/>
                <a:ea typeface="Microsoft YaHei"/>
              </a:rPr>
              <a:t>produtor rural pessoa física ou pessoa jurídica</a:t>
            </a:r>
            <a:r>
              <a:rPr lang="pt-BR" sz="2770" b="0" strike="noStrike" spc="-1">
                <a:solidFill>
                  <a:srgbClr val="000000"/>
                </a:solidFill>
                <a:uFill>
                  <a:solidFill>
                    <a:srgbClr val="FFFFFF"/>
                  </a:solidFill>
                </a:uFill>
                <a:latin typeface="Calibri"/>
                <a:ea typeface="Microsoft YaHei"/>
              </a:rPr>
              <a:t>; </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4- A cooperativa adquirente de produto rural;</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5-A CONAB, quando adquirir produtos do produtor rural </a:t>
            </a:r>
            <a:r>
              <a:rPr lang="pt-BR" sz="2770" b="1" strike="noStrike" spc="-1">
                <a:solidFill>
                  <a:srgbClr val="000000"/>
                </a:solidFill>
                <a:uFill>
                  <a:solidFill>
                    <a:srgbClr val="FFFFFF"/>
                  </a:solidFill>
                </a:uFill>
                <a:latin typeface="Calibri"/>
                <a:ea typeface="Microsoft YaHei"/>
              </a:rPr>
              <a:t>pessoa física </a:t>
            </a:r>
            <a:r>
              <a:rPr lang="pt-BR" sz="2770" b="0" strike="noStrike" spc="-1">
                <a:solidFill>
                  <a:srgbClr val="000000"/>
                </a:solidFill>
                <a:uFill>
                  <a:solidFill>
                    <a:srgbClr val="FFFFFF"/>
                  </a:solidFill>
                </a:uFill>
                <a:latin typeface="Calibri"/>
                <a:ea typeface="Microsoft YaHei"/>
              </a:rPr>
              <a:t>ou do produtor rural </a:t>
            </a:r>
            <a:r>
              <a:rPr lang="pt-BR" sz="2770" b="1" strike="noStrike" spc="-1">
                <a:solidFill>
                  <a:srgbClr val="000000"/>
                </a:solidFill>
                <a:uFill>
                  <a:solidFill>
                    <a:srgbClr val="FFFFFF"/>
                  </a:solidFill>
                </a:uFill>
                <a:latin typeface="Calibri"/>
                <a:ea typeface="Microsoft YaHei"/>
              </a:rPr>
              <a:t>pessoa jurídica</a:t>
            </a:r>
            <a:r>
              <a:rPr lang="pt-BR" sz="2770" b="0" strike="noStrike" spc="-1">
                <a:solidFill>
                  <a:srgbClr val="000000"/>
                </a:solidFill>
                <a:uFill>
                  <a:solidFill>
                    <a:srgbClr val="FFFFFF"/>
                  </a:solidFill>
                </a:uFill>
                <a:latin typeface="Calibri"/>
                <a:ea typeface="Microsoft YaHei"/>
              </a:rPr>
              <a:t>, destinados ao Programa de Aquisição de Alimentos, instituído pelo art. 19 da Lei nº 10.696/2003.</a:t>
            </a:r>
            <a:endParaRPr lang="pt-BR" sz="1800" b="0" strike="noStrike" spc="-1">
              <a:solidFill>
                <a:srgbClr val="000000"/>
              </a:solidFill>
              <a:uFill>
                <a:solidFill>
                  <a:srgbClr val="FFFFFF"/>
                </a:solidFill>
              </a:uFill>
              <a:latin typeface="Arial"/>
            </a:endParaRPr>
          </a:p>
        </p:txBody>
      </p:sp>
      <p:sp>
        <p:nvSpPr>
          <p:cNvPr id="220" name="CustomShape 2"/>
          <p:cNvSpPr/>
          <p:nvPr/>
        </p:nvSpPr>
        <p:spPr>
          <a:xfrm>
            <a:off x="762120" y="1300680"/>
            <a:ext cx="9970200" cy="64080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853"/>
              </a:spcAft>
            </a:pPr>
            <a:r>
              <a:rPr lang="pt-BR" sz="2770" b="1" strike="noStrike" spc="-1">
                <a:solidFill>
                  <a:srgbClr val="000080"/>
                </a:solidFill>
                <a:uFill>
                  <a:solidFill>
                    <a:srgbClr val="FFFFFF"/>
                  </a:solidFill>
                </a:uFill>
                <a:latin typeface="Verdana"/>
                <a:ea typeface="Microsoft YaHei"/>
              </a:rPr>
              <a:t>eSocial – S 1250- Aquisição de Produto Rural</a:t>
            </a:r>
            <a:endParaRPr lang="pt-BR" sz="1800" b="0" strike="noStrike" spc="-1">
              <a:solidFill>
                <a:srgbClr val="000000"/>
              </a:solidFill>
              <a:uFill>
                <a:solidFill>
                  <a:srgbClr val="FFFFFF"/>
                </a:solidFill>
              </a:uFill>
              <a:latin typeface="Arial"/>
            </a:endParaRPr>
          </a:p>
          <a:p>
            <a:pPr>
              <a:lnSpc>
                <a:spcPct val="100000"/>
              </a:lnSpc>
              <a:spcBef>
                <a:spcPts val="303"/>
              </a:spcBef>
              <a:spcAft>
                <a:spcPts val="853"/>
              </a:spcAft>
            </a:pP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75813671"/>
      </p:ext>
    </p:extLst>
  </p:cSld>
  <p:clrMapOvr>
    <a:masterClrMapping/>
  </p:clrMapOvr>
  <p:transition>
    <p:dissolv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525600" y="1429200"/>
            <a:ext cx="10133640" cy="5634000"/>
          </a:xfrm>
          <a:prstGeom prst="rect">
            <a:avLst/>
          </a:prstGeom>
          <a:noFill/>
          <a:ln>
            <a:noFill/>
          </a:ln>
        </p:spPr>
        <p:style>
          <a:lnRef idx="0">
            <a:scrgbClr r="0" g="0" b="0"/>
          </a:lnRef>
          <a:fillRef idx="0">
            <a:scrgbClr r="0" g="0" b="0"/>
          </a:fillRef>
          <a:effectRef idx="0">
            <a:scrgbClr r="0" g="0" b="0"/>
          </a:effectRef>
          <a:fontRef idx="minor"/>
        </p:style>
        <p:txBody>
          <a:bodyPr lIns="83880" tIns="42120" rIns="83880" bIns="42120"/>
          <a:lstStyle/>
          <a:p>
            <a:pPr>
              <a:lnSpc>
                <a:spcPct val="100000"/>
              </a:lnSpc>
            </a:pPr>
            <a:r>
              <a:rPr lang="pt-BR" sz="4159" b="1" strike="noStrike" spc="-1">
                <a:solidFill>
                  <a:srgbClr val="22228B"/>
                </a:solidFill>
                <a:uFill>
                  <a:solidFill>
                    <a:srgbClr val="FFFFFF"/>
                  </a:solidFill>
                </a:uFill>
                <a:latin typeface="Arial"/>
                <a:ea typeface="Arial"/>
              </a:rPr>
              <a:t>S-1250- Informações gerais:</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4159" b="0" strike="noStrike" spc="-1">
                <a:solidFill>
                  <a:srgbClr val="22228B"/>
                </a:solidFill>
                <a:uFill>
                  <a:solidFill>
                    <a:srgbClr val="FFFFFF"/>
                  </a:solidFill>
                </a:uFill>
                <a:latin typeface="Arial"/>
                <a:ea typeface="Arial"/>
              </a:rPr>
              <a:t>Identificação do estabelecimento adquirente;</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4159" b="0" strike="noStrike" spc="-1">
                <a:solidFill>
                  <a:srgbClr val="22228B"/>
                </a:solidFill>
                <a:uFill>
                  <a:solidFill>
                    <a:srgbClr val="FFFFFF"/>
                  </a:solidFill>
                </a:uFill>
                <a:latin typeface="Arial"/>
                <a:ea typeface="Arial"/>
              </a:rPr>
              <a:t>Identificação dos produtores rurais;</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4159" b="0" strike="noStrike" spc="-1">
                <a:solidFill>
                  <a:srgbClr val="22228B"/>
                </a:solidFill>
                <a:uFill>
                  <a:solidFill>
                    <a:srgbClr val="FFFFFF"/>
                  </a:solidFill>
                </a:uFill>
                <a:latin typeface="Arial"/>
                <a:ea typeface="Arial"/>
              </a:rPr>
              <a:t>Cálculo das contribuições sub-rogadas;</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4159" b="0" strike="noStrike" spc="-1">
                <a:solidFill>
                  <a:srgbClr val="22228B"/>
                </a:solidFill>
                <a:uFill>
                  <a:solidFill>
                    <a:srgbClr val="FFFFFF"/>
                  </a:solidFill>
                </a:uFill>
                <a:latin typeface="Arial"/>
                <a:ea typeface="Arial"/>
              </a:rPr>
              <a:t>Informação de processo judicial caso existente.</a:t>
            </a: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44352702"/>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433953" y="1429199"/>
            <a:ext cx="10225287" cy="6319953"/>
          </a:xfrm>
          <a:prstGeom prst="rect">
            <a:avLst/>
          </a:prstGeom>
          <a:noFill/>
          <a:ln>
            <a:noFill/>
          </a:ln>
        </p:spPr>
        <p:style>
          <a:lnRef idx="0">
            <a:scrgbClr r="0" g="0" b="0"/>
          </a:lnRef>
          <a:fillRef idx="0">
            <a:scrgbClr r="0" g="0" b="0"/>
          </a:fillRef>
          <a:effectRef idx="0">
            <a:scrgbClr r="0" g="0" b="0"/>
          </a:effectRef>
          <a:fontRef idx="minor"/>
        </p:style>
        <p:txBody>
          <a:bodyPr lIns="83880" tIns="42120" rIns="83880" bIns="42120"/>
          <a:lstStyle/>
          <a:p>
            <a:pPr algn="ctr">
              <a:lnSpc>
                <a:spcPct val="100000"/>
              </a:lnSpc>
            </a:pPr>
            <a:r>
              <a:rPr lang="pt-BR" sz="3600" b="1" strike="noStrike" spc="-1" dirty="0">
                <a:solidFill>
                  <a:srgbClr val="22228B"/>
                </a:solidFill>
                <a:uFill>
                  <a:solidFill>
                    <a:srgbClr val="FFFFFF"/>
                  </a:solidFill>
                </a:uFill>
                <a:latin typeface="Arial"/>
                <a:ea typeface="Arial"/>
              </a:rPr>
              <a:t>S-1250- Indicativo de </a:t>
            </a:r>
            <a:r>
              <a:rPr lang="pt-BR" sz="3600" b="1" strike="noStrike" spc="-1" dirty="0" smtClean="0">
                <a:solidFill>
                  <a:srgbClr val="22228B"/>
                </a:solidFill>
                <a:uFill>
                  <a:solidFill>
                    <a:srgbClr val="FFFFFF"/>
                  </a:solidFill>
                </a:uFill>
                <a:latin typeface="Arial"/>
                <a:ea typeface="Arial"/>
              </a:rPr>
              <a:t>Aquisição PF/PJ/Agro</a:t>
            </a:r>
            <a:endParaRPr lang="pt-BR" sz="36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3200" b="0" strike="noStrike" spc="-1" dirty="0">
                <a:solidFill>
                  <a:srgbClr val="FF3333"/>
                </a:solidFill>
                <a:uFill>
                  <a:solidFill>
                    <a:srgbClr val="FFFFFF"/>
                  </a:solidFill>
                </a:uFill>
                <a:latin typeface="Arial"/>
                <a:ea typeface="Arial"/>
              </a:rPr>
              <a:t>1</a:t>
            </a:r>
            <a:r>
              <a:rPr lang="pt-BR" sz="3200" b="0" strike="noStrike" spc="-1" dirty="0">
                <a:solidFill>
                  <a:srgbClr val="22228B"/>
                </a:solidFill>
                <a:uFill>
                  <a:solidFill>
                    <a:srgbClr val="FFFFFF"/>
                  </a:solidFill>
                </a:uFill>
                <a:latin typeface="Arial"/>
                <a:ea typeface="Arial"/>
              </a:rPr>
              <a:t>- Aquisição da produção de produtor rural pessoa física ou segurado especial em geral. </a:t>
            </a:r>
            <a:r>
              <a:rPr lang="pt-BR" sz="1400" b="1" strike="noStrike" spc="-1" dirty="0">
                <a:solidFill>
                  <a:srgbClr val="000080"/>
                </a:solidFill>
                <a:uFill>
                  <a:solidFill>
                    <a:srgbClr val="FFFFFF"/>
                  </a:solidFill>
                </a:uFill>
                <a:latin typeface="Verdana"/>
                <a:ea typeface="Verdana"/>
              </a:rPr>
              <a:t>(calcula a CP, GILRAT e SENAR)</a:t>
            </a:r>
            <a:endParaRPr lang="pt-BR" sz="1400" b="1"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3200" b="0" strike="noStrike" spc="-1" dirty="0">
                <a:solidFill>
                  <a:srgbClr val="FF3333"/>
                </a:solidFill>
                <a:uFill>
                  <a:solidFill>
                    <a:srgbClr val="FFFFFF"/>
                  </a:solidFill>
                </a:uFill>
                <a:latin typeface="Arial"/>
                <a:ea typeface="Arial"/>
              </a:rPr>
              <a:t>2</a:t>
            </a:r>
            <a:r>
              <a:rPr lang="pt-BR" sz="3200" b="0" strike="noStrike" spc="-1" dirty="0">
                <a:solidFill>
                  <a:srgbClr val="22228B"/>
                </a:solidFill>
                <a:uFill>
                  <a:solidFill>
                    <a:srgbClr val="FFFFFF"/>
                  </a:solidFill>
                </a:uFill>
                <a:latin typeface="Arial"/>
                <a:ea typeface="Arial"/>
              </a:rPr>
              <a:t>- Aquisição da produção de produtor rural pessoa física ou segurado especial em geral por Entidade do PAA </a:t>
            </a:r>
            <a:r>
              <a:rPr lang="pt-BR" sz="1800" b="1" strike="noStrike" spc="-1" dirty="0">
                <a:solidFill>
                  <a:srgbClr val="000080"/>
                </a:solidFill>
                <a:uFill>
                  <a:solidFill>
                    <a:srgbClr val="FFFFFF"/>
                  </a:solidFill>
                </a:uFill>
                <a:latin typeface="Verdana"/>
                <a:ea typeface="Verdana"/>
              </a:rPr>
              <a:t>(calcula a CP, GILRAT e SENAR – S-1250, PAA Sub-Rogação)</a:t>
            </a:r>
            <a:endParaRPr lang="pt-BR" sz="1800" b="1"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3200" b="0" strike="noStrike" spc="-1" dirty="0">
                <a:solidFill>
                  <a:srgbClr val="FF3333"/>
                </a:solidFill>
                <a:uFill>
                  <a:solidFill>
                    <a:srgbClr val="FFFFFF"/>
                  </a:solidFill>
                </a:uFill>
                <a:latin typeface="Arial"/>
                <a:ea typeface="Arial"/>
              </a:rPr>
              <a:t>3</a:t>
            </a:r>
            <a:r>
              <a:rPr lang="pt-BR" sz="3200" b="0" strike="noStrike" spc="-1" dirty="0">
                <a:solidFill>
                  <a:srgbClr val="22228B"/>
                </a:solidFill>
                <a:uFill>
                  <a:solidFill>
                    <a:srgbClr val="FFFFFF"/>
                  </a:solidFill>
                </a:uFill>
                <a:latin typeface="Arial"/>
                <a:ea typeface="Arial"/>
              </a:rPr>
              <a:t>- Aquisição da produção de produtor rural pessoa jurídica por Entidade do PAA</a:t>
            </a:r>
            <a:r>
              <a:rPr lang="pt-BR" sz="3200" b="0" strike="noStrike" spc="-1" dirty="0" smtClean="0">
                <a:solidFill>
                  <a:srgbClr val="22228B"/>
                </a:solidFill>
                <a:uFill>
                  <a:solidFill>
                    <a:srgbClr val="FFFFFF"/>
                  </a:solidFill>
                </a:uFill>
                <a:latin typeface="Arial"/>
                <a:ea typeface="Arial"/>
              </a:rPr>
              <a:t>.</a:t>
            </a:r>
            <a:r>
              <a:rPr lang="pt-BR" sz="1800" b="1" strike="noStrike" spc="-1" dirty="0" smtClean="0">
                <a:solidFill>
                  <a:srgbClr val="000080"/>
                </a:solidFill>
                <a:uFill>
                  <a:solidFill>
                    <a:srgbClr val="FFFFFF"/>
                  </a:solidFill>
                </a:uFill>
                <a:latin typeface="Verdana"/>
                <a:ea typeface="Verdana"/>
              </a:rPr>
              <a:t>(</a:t>
            </a:r>
            <a:r>
              <a:rPr lang="pt-BR" sz="1800" b="1" strike="noStrike" spc="-1" dirty="0">
                <a:solidFill>
                  <a:srgbClr val="000080"/>
                </a:solidFill>
                <a:uFill>
                  <a:solidFill>
                    <a:srgbClr val="FFFFFF"/>
                  </a:solidFill>
                </a:uFill>
                <a:latin typeface="Verdana"/>
                <a:ea typeface="Verdana"/>
              </a:rPr>
              <a:t>PJ calcula somente SENAR, </a:t>
            </a:r>
            <a:r>
              <a:rPr lang="pt-BR" sz="1800" b="1" strike="noStrike" spc="-1" dirty="0" smtClean="0">
                <a:solidFill>
                  <a:srgbClr val="000080"/>
                </a:solidFill>
                <a:uFill>
                  <a:solidFill>
                    <a:srgbClr val="FFFFFF"/>
                  </a:solidFill>
                </a:uFill>
                <a:latin typeface="Verdana"/>
                <a:ea typeface="Verdana"/>
              </a:rPr>
              <a:t>R-2050)</a:t>
            </a:r>
            <a:endParaRPr lang="pt-BR" sz="1800" b="1" strike="noStrike" spc="-1" dirty="0">
              <a:solidFill>
                <a:srgbClr val="000000"/>
              </a:solidFill>
              <a:uFill>
                <a:solidFill>
                  <a:srgbClr val="FFFFFF"/>
                </a:solidFill>
              </a:uFill>
              <a:latin typeface="Arial"/>
            </a:endParaRPr>
          </a:p>
          <a:p>
            <a:pPr algn="just">
              <a:lnSpc>
                <a:spcPct val="100000"/>
              </a:lnSpc>
            </a:pPr>
            <a:r>
              <a:rPr lang="pt-BR" sz="1800" b="1" strike="noStrike" spc="-1" dirty="0">
                <a:solidFill>
                  <a:srgbClr val="000080"/>
                </a:solidFill>
                <a:uFill>
                  <a:solidFill>
                    <a:srgbClr val="FFFFFF"/>
                  </a:solidFill>
                </a:uFill>
                <a:latin typeface="Verdana"/>
                <a:ea typeface="Verdana"/>
              </a:rPr>
              <a:t>   </a:t>
            </a:r>
            <a:r>
              <a:rPr lang="pt-BR" sz="1800" b="1" strike="noStrike" spc="-1" dirty="0" smtClean="0">
                <a:solidFill>
                  <a:srgbClr val="000080"/>
                </a:solidFill>
                <a:uFill>
                  <a:solidFill>
                    <a:srgbClr val="FFFFFF"/>
                  </a:solidFill>
                </a:uFill>
                <a:latin typeface="Verdana"/>
                <a:ea typeface="Verdana"/>
              </a:rPr>
              <a:t>    </a:t>
            </a:r>
            <a:r>
              <a:rPr lang="pt-BR" sz="1800" b="1" strike="noStrike" spc="-1" dirty="0" smtClean="0">
                <a:solidFill>
                  <a:srgbClr val="FF0000"/>
                </a:solidFill>
                <a:uFill>
                  <a:solidFill>
                    <a:srgbClr val="FFFFFF"/>
                  </a:solidFill>
                </a:uFill>
                <a:latin typeface="Verdana"/>
                <a:ea typeface="Verdana"/>
              </a:rPr>
              <a:t>(</a:t>
            </a:r>
            <a:r>
              <a:rPr lang="pt-BR" sz="1800" b="1" strike="noStrike" spc="-1" dirty="0">
                <a:solidFill>
                  <a:srgbClr val="FF0000"/>
                </a:solidFill>
                <a:uFill>
                  <a:solidFill>
                    <a:srgbClr val="FFFFFF"/>
                  </a:solidFill>
                </a:uFill>
                <a:latin typeface="Verdana"/>
                <a:ea typeface="Verdana"/>
              </a:rPr>
              <a:t>PAA, </a:t>
            </a:r>
            <a:r>
              <a:rPr lang="pt-BR" sz="1800" b="1" strike="noStrike" spc="-1" dirty="0" smtClean="0">
                <a:solidFill>
                  <a:srgbClr val="FF0000"/>
                </a:solidFill>
                <a:uFill>
                  <a:solidFill>
                    <a:srgbClr val="FFFFFF"/>
                  </a:solidFill>
                </a:uFill>
                <a:latin typeface="Verdana"/>
                <a:ea typeface="Verdana"/>
              </a:rPr>
              <a:t>S-1250, </a:t>
            </a:r>
            <a:r>
              <a:rPr lang="pt-BR" sz="1800" b="1" strike="noStrike" spc="-1" dirty="0">
                <a:solidFill>
                  <a:srgbClr val="FF0000"/>
                </a:solidFill>
                <a:uFill>
                  <a:solidFill>
                    <a:srgbClr val="FFFFFF"/>
                  </a:solidFill>
                </a:uFill>
                <a:latin typeface="Verdana"/>
                <a:ea typeface="Verdana"/>
              </a:rPr>
              <a:t>CP e GILRAT)</a:t>
            </a:r>
            <a:endParaRPr lang="pt-BR" sz="1800" b="1"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2800" b="1" spc="-1" dirty="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pt-BR" sz="2800" b="1"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20, </a:t>
            </a:r>
            <a:r>
              <a:rPr lang="pt-BR" sz="2800" b="1" spc="-1" dirty="0">
                <a:solidFill>
                  <a:srgbClr val="000000"/>
                </a:solidFill>
                <a:uFill>
                  <a:solidFill>
                    <a:srgbClr val="FFFFFF"/>
                  </a:solidFill>
                </a:uFill>
                <a:latin typeface="Times New Roman" panose="02020603050405020304" pitchFamily="18" charset="0"/>
                <a:cs typeface="Times New Roman" panose="02020603050405020304" pitchFamily="18" charset="0"/>
              </a:rPr>
              <a:t>{</a:t>
            </a:r>
            <a:r>
              <a:rPr lang="pt-BR" sz="2800" b="1" spc="-1" dirty="0" err="1" smtClean="0">
                <a:solidFill>
                  <a:srgbClr val="000000"/>
                </a:solidFill>
                <a:uFill>
                  <a:solidFill>
                    <a:srgbClr val="FFFFFF"/>
                  </a:solidFill>
                </a:uFill>
                <a:latin typeface="Times New Roman" panose="02020603050405020304" pitchFamily="18" charset="0"/>
                <a:cs typeface="Times New Roman" panose="02020603050405020304" pitchFamily="18" charset="0"/>
              </a:rPr>
              <a:t>indAquis</a:t>
            </a:r>
            <a:r>
              <a:rPr lang="pt-BR" sz="2800" b="1"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S-1250, Leiautes, p 62</a:t>
            </a:r>
            <a:endParaRPr lang="pt-BR" sz="28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084648581"/>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397080" y="1441440"/>
            <a:ext cx="10406520" cy="648108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gn="just">
              <a:lnSpc>
                <a:spcPct val="100000"/>
              </a:lnSpc>
              <a:spcBef>
                <a:spcPts val="303"/>
              </a:spcBef>
              <a:spcAft>
                <a:spcPts val="1386"/>
              </a:spcAft>
            </a:pPr>
            <a:r>
              <a:rPr lang="pt-BR" sz="2400" b="1" strike="noStrike" spc="-1">
                <a:solidFill>
                  <a:srgbClr val="000000"/>
                </a:solidFill>
                <a:uFill>
                  <a:solidFill>
                    <a:srgbClr val="FFFFFF"/>
                  </a:solidFill>
                </a:uFill>
                <a:latin typeface="Times New Roman"/>
                <a:ea typeface="Microsoft YaHei"/>
              </a:rPr>
              <a:t>Quem está obrigado: </a:t>
            </a:r>
            <a:r>
              <a:rPr lang="pt-BR" sz="2400" b="0" strike="noStrike" spc="-1">
                <a:solidFill>
                  <a:srgbClr val="000000"/>
                </a:solidFill>
                <a:uFill>
                  <a:solidFill>
                    <a:srgbClr val="FFFFFF"/>
                  </a:solidFill>
                </a:uFill>
                <a:latin typeface="Times New Roman"/>
                <a:ea typeface="Microsoft YaHei"/>
              </a:rPr>
              <a:t>o produtor rural pessoa física e o segurado especial devem informar o valor da receita bruta da comercialização da produção rural própria e dos subprodutos e resíduos, se houver, quando comercializar com</a:t>
            </a:r>
            <a:r>
              <a:rPr lang="pt-BR" sz="2800" b="0" strike="noStrike" spc="-1">
                <a:solidFill>
                  <a:srgbClr val="000000"/>
                </a:solidFill>
                <a:uFill>
                  <a:solidFill>
                    <a:srgbClr val="FFFFFF"/>
                  </a:solidFill>
                </a:uFill>
                <a:latin typeface="Times New Roman"/>
                <a:ea typeface="Microsoft YaHei"/>
              </a:rPr>
              <a:t>:</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adquirente domiciliado no exterior;</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consumidor pessoa física, no varejo;</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outro produtor rural pessoa física ou segurado especial; </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pessoa jurídica, na qualidade de adquirente, consumidora ou consignatária; </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pessoa física não produtor rural, quando adquire produção para venda, no varejo ou a consumidor pessoa física;</a:t>
            </a:r>
            <a:endParaRPr lang="pt-BR" sz="1800" b="0" strike="noStrike" spc="-1">
              <a:solidFill>
                <a:srgbClr val="000000"/>
              </a:solidFill>
              <a:uFill>
                <a:solidFill>
                  <a:srgbClr val="FFFFFF"/>
                </a:solidFill>
              </a:uFill>
              <a:latin typeface="Arial"/>
            </a:endParaRPr>
          </a:p>
          <a:p>
            <a:pPr algn="just">
              <a:lnSpc>
                <a:spcPct val="100000"/>
              </a:lnSpc>
              <a:spcBef>
                <a:spcPts val="303"/>
              </a:spcBef>
              <a:spcAft>
                <a:spcPts val="1386"/>
              </a:spcAft>
            </a:pPr>
            <a:r>
              <a:rPr lang="pt-BR" sz="2770" b="0" strike="noStrike" spc="-1">
                <a:solidFill>
                  <a:srgbClr val="000000"/>
                </a:solidFill>
                <a:uFill>
                  <a:solidFill>
                    <a:srgbClr val="FFFFFF"/>
                  </a:solidFill>
                </a:uFill>
                <a:latin typeface="Calibri"/>
                <a:ea typeface="Microsoft YaHei"/>
              </a:rPr>
              <a:t> • destinatário incerto ou quando não houver comprovação formal do destino da produção. </a:t>
            </a:r>
            <a:endParaRPr lang="pt-BR" sz="1800" b="0" strike="noStrike" spc="-1">
              <a:solidFill>
                <a:srgbClr val="000000"/>
              </a:solidFill>
              <a:uFill>
                <a:solidFill>
                  <a:srgbClr val="FFFFFF"/>
                </a:solidFill>
              </a:uFill>
              <a:latin typeface="Arial"/>
            </a:endParaRPr>
          </a:p>
        </p:txBody>
      </p:sp>
      <p:sp>
        <p:nvSpPr>
          <p:cNvPr id="224" name="CustomShape 2"/>
          <p:cNvSpPr/>
          <p:nvPr/>
        </p:nvSpPr>
        <p:spPr>
          <a:xfrm>
            <a:off x="733320" y="865440"/>
            <a:ext cx="9974880" cy="64080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853"/>
              </a:spcAft>
            </a:pPr>
            <a:r>
              <a:rPr lang="pt-BR" sz="2310" b="1" strike="noStrike" spc="-1">
                <a:solidFill>
                  <a:srgbClr val="000080"/>
                </a:solidFill>
                <a:uFill>
                  <a:solidFill>
                    <a:srgbClr val="FFFFFF"/>
                  </a:solidFill>
                </a:uFill>
                <a:latin typeface="Verdana"/>
                <a:ea typeface="Microsoft YaHei"/>
              </a:rPr>
              <a:t>eSocial – S 1260- Comercialização da Prod.Rural-PF</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47937093"/>
      </p:ext>
    </p:extLst>
  </p:cSld>
  <p:clrMapOvr>
    <a:masterClrMapping/>
  </p:clrMapOvr>
  <p:transition>
    <p:dissolv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1"/>
          <p:cNvSpPr/>
          <p:nvPr/>
        </p:nvSpPr>
        <p:spPr>
          <a:xfrm>
            <a:off x="525600" y="1429200"/>
            <a:ext cx="10133640" cy="5634000"/>
          </a:xfrm>
          <a:prstGeom prst="rect">
            <a:avLst/>
          </a:prstGeom>
          <a:noFill/>
          <a:ln>
            <a:noFill/>
          </a:ln>
        </p:spPr>
        <p:style>
          <a:lnRef idx="0">
            <a:scrgbClr r="0" g="0" b="0"/>
          </a:lnRef>
          <a:fillRef idx="0">
            <a:scrgbClr r="0" g="0" b="0"/>
          </a:fillRef>
          <a:effectRef idx="0">
            <a:scrgbClr r="0" g="0" b="0"/>
          </a:effectRef>
          <a:fontRef idx="minor"/>
        </p:style>
        <p:txBody>
          <a:bodyPr lIns="83880" tIns="42120" rIns="83880" bIns="42120"/>
          <a:lstStyle/>
          <a:p>
            <a:pPr>
              <a:lnSpc>
                <a:spcPct val="100000"/>
              </a:lnSpc>
            </a:pPr>
            <a:r>
              <a:rPr lang="pt-BR" sz="3700" b="1" strike="noStrike" spc="-1">
                <a:solidFill>
                  <a:srgbClr val="22228B"/>
                </a:solidFill>
                <a:uFill>
                  <a:solidFill>
                    <a:srgbClr val="FFFFFF"/>
                  </a:solidFill>
                </a:uFill>
                <a:latin typeface="Arial"/>
                <a:ea typeface="Arial"/>
              </a:rPr>
              <a:t>S-1260- Informações gerais:</a:t>
            </a: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3700" b="0" strike="noStrike" spc="-1">
                <a:solidFill>
                  <a:srgbClr val="22228B"/>
                </a:solidFill>
                <a:uFill>
                  <a:solidFill>
                    <a:srgbClr val="FFFFFF"/>
                  </a:solidFill>
                </a:uFill>
                <a:latin typeface="Arial"/>
                <a:ea typeface="Arial"/>
              </a:rPr>
              <a:t>Um evento por produtor rural/segurado especial.</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3700" b="0" strike="noStrike" spc="-1">
                <a:solidFill>
                  <a:srgbClr val="22228B"/>
                </a:solidFill>
                <a:uFill>
                  <a:solidFill>
                    <a:srgbClr val="FFFFFF"/>
                  </a:solidFill>
                </a:uFill>
                <a:latin typeface="Arial"/>
                <a:ea typeface="Arial"/>
              </a:rPr>
              <a:t>Identificação do estabelecimento (CAEF)comercializante</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3700" b="0" strike="noStrike" spc="-1">
                <a:solidFill>
                  <a:srgbClr val="22228B"/>
                </a:solidFill>
                <a:uFill>
                  <a:solidFill>
                    <a:srgbClr val="FFFFFF"/>
                  </a:solidFill>
                </a:uFill>
                <a:latin typeface="Arial"/>
                <a:ea typeface="Arial"/>
              </a:rPr>
              <a:t>Identificação dos adquirentes (não obrigatório).</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3700" b="0" strike="noStrike" spc="-1">
                <a:solidFill>
                  <a:srgbClr val="22228B"/>
                </a:solidFill>
                <a:uFill>
                  <a:solidFill>
                    <a:srgbClr val="FFFFFF"/>
                  </a:solidFill>
                </a:uFill>
                <a:latin typeface="Arial"/>
                <a:ea typeface="Arial"/>
              </a:rPr>
              <a:t>Cálculo das contribuições quando devidas</a:t>
            </a:r>
            <a:endParaRPr lang="pt-BR" sz="1800" b="0" strike="noStrike" spc="-1">
              <a:solidFill>
                <a:srgbClr val="000000"/>
              </a:solidFill>
              <a:uFill>
                <a:solidFill>
                  <a:srgbClr val="FFFFFF"/>
                </a:solidFill>
              </a:uFill>
              <a:latin typeface="Arial"/>
            </a:endParaRPr>
          </a:p>
          <a:p>
            <a:pPr marL="216000" indent="-215640" algn="just">
              <a:lnSpc>
                <a:spcPct val="100000"/>
              </a:lnSpc>
              <a:buClr>
                <a:srgbClr val="22228B"/>
              </a:buClr>
              <a:buFont typeface="Noto Sans Symbols"/>
              <a:buChar char="✓"/>
            </a:pPr>
            <a:r>
              <a:rPr lang="pt-BR" sz="3700" b="0" strike="noStrike" spc="-1">
                <a:solidFill>
                  <a:srgbClr val="22228B"/>
                </a:solidFill>
                <a:uFill>
                  <a:solidFill>
                    <a:srgbClr val="FFFFFF"/>
                  </a:solidFill>
                </a:uFill>
                <a:latin typeface="Arial"/>
                <a:ea typeface="Arial"/>
              </a:rPr>
              <a:t>Informação de processo judicial caso existente.</a:t>
            </a: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023636196"/>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382680" y="999000"/>
            <a:ext cx="10276560" cy="663120"/>
          </a:xfrm>
          <a:prstGeom prst="rect">
            <a:avLst/>
          </a:prstGeom>
          <a:noFill/>
          <a:ln>
            <a:noFill/>
          </a:ln>
        </p:spPr>
        <p:style>
          <a:lnRef idx="0">
            <a:scrgbClr r="0" g="0" b="0"/>
          </a:lnRef>
          <a:fillRef idx="0">
            <a:scrgbClr r="0" g="0" b="0"/>
          </a:fillRef>
          <a:effectRef idx="0">
            <a:scrgbClr r="0" g="0" b="0"/>
          </a:effectRef>
          <a:fontRef idx="minor"/>
        </p:style>
        <p:txBody>
          <a:bodyPr lIns="83880" tIns="42120" rIns="83880" bIns="42120"/>
          <a:lstStyle/>
          <a:p>
            <a:pPr algn="ctr">
              <a:lnSpc>
                <a:spcPct val="100000"/>
              </a:lnSpc>
            </a:pPr>
            <a:r>
              <a:rPr lang="pt-BR" sz="4000" b="1" strike="noStrike" spc="-1" dirty="0">
                <a:solidFill>
                  <a:srgbClr val="22228B"/>
                </a:solidFill>
                <a:uFill>
                  <a:solidFill>
                    <a:srgbClr val="FFFFFF"/>
                  </a:solidFill>
                </a:uFill>
                <a:latin typeface="Arial"/>
                <a:ea typeface="Arial"/>
              </a:rPr>
              <a:t>S-1260- Indicativo de Comercialização</a:t>
            </a:r>
            <a:endParaRPr lang="pt-BR" sz="18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3700" b="1" strike="noStrike" spc="-1" dirty="0">
                <a:solidFill>
                  <a:srgbClr val="FF3333"/>
                </a:solidFill>
                <a:uFill>
                  <a:solidFill>
                    <a:srgbClr val="FFFFFF"/>
                  </a:solidFill>
                </a:uFill>
                <a:latin typeface="Arial"/>
                <a:ea typeface="Arial"/>
              </a:rPr>
              <a:t>2</a:t>
            </a:r>
            <a:r>
              <a:rPr lang="pt-BR" sz="3700" b="0" strike="noStrike" spc="-1" dirty="0">
                <a:solidFill>
                  <a:srgbClr val="22228B"/>
                </a:solidFill>
                <a:uFill>
                  <a:solidFill>
                    <a:srgbClr val="FFFFFF"/>
                  </a:solidFill>
                </a:uFill>
                <a:latin typeface="Arial"/>
                <a:ea typeface="Arial"/>
              </a:rPr>
              <a:t>-</a:t>
            </a:r>
            <a:r>
              <a:rPr lang="pt-BR" sz="2310" b="0" strike="noStrike" spc="-1" dirty="0">
                <a:solidFill>
                  <a:srgbClr val="22228B"/>
                </a:solidFill>
                <a:uFill>
                  <a:solidFill>
                    <a:srgbClr val="FFFFFF"/>
                  </a:solidFill>
                </a:uFill>
                <a:latin typeface="Arial"/>
                <a:ea typeface="Arial"/>
              </a:rPr>
              <a:t>Comercialização da Produção efetuada diretamente no varejo a consumidor final ou a outro produtor rural pessoa física por Produtor Rural Pessoa Física, inclusive por Segurado Especial.</a:t>
            </a:r>
            <a:r>
              <a:rPr lang="pt-BR" sz="1800" b="1" strike="noStrike" spc="-1" dirty="0">
                <a:solidFill>
                  <a:srgbClr val="000080"/>
                </a:solidFill>
                <a:uFill>
                  <a:solidFill>
                    <a:srgbClr val="FFFFFF"/>
                  </a:solidFill>
                </a:uFill>
                <a:latin typeface="Verdana"/>
                <a:ea typeface="Verdana"/>
              </a:rPr>
              <a:t> </a:t>
            </a:r>
            <a:r>
              <a:rPr lang="pt-BR" sz="1600" b="1" strike="noStrike" spc="-1" dirty="0" smtClean="0">
                <a:solidFill>
                  <a:srgbClr val="000080"/>
                </a:solidFill>
                <a:uFill>
                  <a:solidFill>
                    <a:srgbClr val="FFFFFF"/>
                  </a:solidFill>
                </a:uFill>
                <a:latin typeface="Verdana"/>
                <a:ea typeface="Verdana"/>
              </a:rPr>
              <a:t>(S-1260, calcula </a:t>
            </a:r>
            <a:r>
              <a:rPr lang="pt-BR" sz="1600" b="1" strike="noStrike" spc="-1" dirty="0">
                <a:solidFill>
                  <a:srgbClr val="000080"/>
                </a:solidFill>
                <a:uFill>
                  <a:solidFill>
                    <a:srgbClr val="FFFFFF"/>
                  </a:solidFill>
                </a:uFill>
                <a:latin typeface="Verdana"/>
                <a:ea typeface="Verdana"/>
              </a:rPr>
              <a:t>CP, GILRAT e SENAR )</a:t>
            </a:r>
            <a:endParaRPr lang="pt-BR" sz="1800" b="0" strike="noStrike" spc="-1" dirty="0">
              <a:solidFill>
                <a:srgbClr val="000000"/>
              </a:solidFill>
              <a:uFill>
                <a:solidFill>
                  <a:srgbClr val="FFFFFF"/>
                </a:solidFill>
              </a:uFill>
              <a:latin typeface="Arial"/>
            </a:endParaRPr>
          </a:p>
          <a:p>
            <a:pPr algn="just">
              <a:lnSpc>
                <a:spcPct val="100000"/>
              </a:lnSpc>
            </a:pPr>
            <a:r>
              <a:rPr lang="pt-BR" sz="2310" b="1" strike="noStrike" spc="-1" dirty="0" smtClean="0">
                <a:solidFill>
                  <a:srgbClr val="FF3333"/>
                </a:solidFill>
                <a:uFill>
                  <a:solidFill>
                    <a:srgbClr val="FFFFFF"/>
                  </a:solidFill>
                </a:uFill>
                <a:latin typeface="Arial"/>
                <a:ea typeface="Arial"/>
              </a:rPr>
              <a:t>3</a:t>
            </a:r>
            <a:r>
              <a:rPr lang="pt-BR" sz="2310" b="0" strike="noStrike" spc="-1" dirty="0" smtClean="0">
                <a:solidFill>
                  <a:srgbClr val="22228B"/>
                </a:solidFill>
                <a:uFill>
                  <a:solidFill>
                    <a:srgbClr val="FFFFFF"/>
                  </a:solidFill>
                </a:uFill>
                <a:latin typeface="Arial"/>
                <a:ea typeface="Arial"/>
              </a:rPr>
              <a:t>- </a:t>
            </a:r>
            <a:r>
              <a:rPr lang="pt-BR" sz="2310" b="0" strike="noStrike" spc="-1" dirty="0">
                <a:solidFill>
                  <a:srgbClr val="22228B"/>
                </a:solidFill>
                <a:uFill>
                  <a:solidFill>
                    <a:srgbClr val="FFFFFF"/>
                  </a:solidFill>
                </a:uFill>
                <a:latin typeface="Arial"/>
                <a:ea typeface="Arial"/>
              </a:rPr>
              <a:t>Comercialização da Produção por Prod. Rural PF/Seg. Especial - Vendas a PJ (exceto Entidade inscrita no Programa de Aquisição de Alimentos – PAA), a pessoa física não produtor rural que adquire produção para venda no varejo a consumidor pessoa física ou a Intermediário PF (Calcula Nada) </a:t>
            </a:r>
            <a:endParaRPr lang="pt-BR" sz="1800" b="0" strike="noStrike" spc="-1" dirty="0">
              <a:solidFill>
                <a:srgbClr val="000000"/>
              </a:solidFill>
              <a:uFill>
                <a:solidFill>
                  <a:srgbClr val="FFFFFF"/>
                </a:solidFill>
              </a:uFill>
              <a:latin typeface="Arial"/>
            </a:endParaRPr>
          </a:p>
          <a:p>
            <a:pPr algn="just">
              <a:lnSpc>
                <a:spcPct val="100000"/>
              </a:lnSpc>
            </a:pPr>
            <a:r>
              <a:rPr lang="pt-BR" sz="2310" b="0" strike="noStrike" spc="-1" dirty="0">
                <a:solidFill>
                  <a:srgbClr val="22228B"/>
                </a:solidFill>
                <a:uFill>
                  <a:solidFill>
                    <a:srgbClr val="FFFFFF"/>
                  </a:solidFill>
                </a:uFill>
                <a:latin typeface="Arial"/>
                <a:ea typeface="DejaVu Sans"/>
              </a:rPr>
              <a:t>                  </a:t>
            </a:r>
            <a:r>
              <a:rPr lang="pt-BR" sz="2310" b="0" strike="noStrike" spc="-1" dirty="0">
                <a:solidFill>
                  <a:srgbClr val="FF0000"/>
                </a:solidFill>
                <a:uFill>
                  <a:solidFill>
                    <a:srgbClr val="FFFFFF"/>
                  </a:solidFill>
                </a:uFill>
                <a:latin typeface="Arial"/>
                <a:ea typeface="DejaVu Sans"/>
              </a:rPr>
              <a:t>(PJ</a:t>
            </a:r>
            <a:r>
              <a:rPr lang="pt-BR" sz="2310" b="0" strike="noStrike" spc="-1" dirty="0" smtClean="0">
                <a:solidFill>
                  <a:srgbClr val="FF0000"/>
                </a:solidFill>
                <a:uFill>
                  <a:solidFill>
                    <a:srgbClr val="FFFFFF"/>
                  </a:solidFill>
                </a:uFill>
                <a:latin typeface="Arial"/>
                <a:ea typeface="DejaVu Sans"/>
              </a:rPr>
              <a:t>, PF </a:t>
            </a:r>
            <a:r>
              <a:rPr lang="pt-BR" sz="2310" b="0" strike="noStrike" spc="-1" dirty="0">
                <a:solidFill>
                  <a:srgbClr val="FF0000"/>
                </a:solidFill>
                <a:uFill>
                  <a:solidFill>
                    <a:srgbClr val="FFFFFF"/>
                  </a:solidFill>
                </a:uFill>
                <a:latin typeface="Arial"/>
                <a:ea typeface="DejaVu Sans"/>
              </a:rPr>
              <a:t>Sub-Rogação, </a:t>
            </a:r>
            <a:r>
              <a:rPr lang="pt-BR" sz="2310" b="0" strike="noStrike" spc="-1" dirty="0" smtClean="0">
                <a:solidFill>
                  <a:srgbClr val="FF0000"/>
                </a:solidFill>
                <a:uFill>
                  <a:solidFill>
                    <a:srgbClr val="FFFFFF"/>
                  </a:solidFill>
                </a:uFill>
                <a:latin typeface="Arial"/>
                <a:ea typeface="DejaVu Sans"/>
              </a:rPr>
              <a:t>S-1250, CP, GILRAT e SENAR) </a:t>
            </a:r>
            <a:endParaRPr lang="pt-BR" sz="1800" b="0" strike="noStrike" spc="-1" dirty="0">
              <a:solidFill>
                <a:srgbClr val="000000"/>
              </a:solidFill>
              <a:uFill>
                <a:solidFill>
                  <a:srgbClr val="FFFFFF"/>
                </a:solidFill>
              </a:uFill>
              <a:latin typeface="Arial"/>
            </a:endParaRPr>
          </a:p>
          <a:p>
            <a:pPr algn="just">
              <a:lnSpc>
                <a:spcPct val="100000"/>
              </a:lnSpc>
            </a:pPr>
            <a:r>
              <a:rPr lang="pt-BR" sz="2310" b="1" strike="noStrike" spc="-1" dirty="0">
                <a:solidFill>
                  <a:srgbClr val="FF3333"/>
                </a:solidFill>
                <a:uFill>
                  <a:solidFill>
                    <a:srgbClr val="FFFFFF"/>
                  </a:solidFill>
                </a:uFill>
                <a:latin typeface="Arial"/>
                <a:ea typeface="Arial"/>
              </a:rPr>
              <a:t>8</a:t>
            </a:r>
            <a:r>
              <a:rPr lang="pt-BR" sz="2310" b="0" strike="noStrike" spc="-1" dirty="0">
                <a:solidFill>
                  <a:srgbClr val="22228B"/>
                </a:solidFill>
                <a:uFill>
                  <a:solidFill>
                    <a:srgbClr val="FFFFFF"/>
                  </a:solidFill>
                </a:uFill>
                <a:latin typeface="Arial"/>
                <a:ea typeface="Arial"/>
              </a:rPr>
              <a:t>- Comercialização da Produção da Pessoa Física/Segurado Especial para Entidade inscrita no Programa de Aquisição de Alimentos – PAA </a:t>
            </a:r>
            <a:r>
              <a:rPr lang="pt-BR" sz="1900" b="0" strike="noStrike" spc="-1" dirty="0">
                <a:solidFill>
                  <a:srgbClr val="22228B"/>
                </a:solidFill>
                <a:uFill>
                  <a:solidFill>
                    <a:srgbClr val="FFFFFF"/>
                  </a:solidFill>
                </a:uFill>
                <a:latin typeface="Arial"/>
                <a:ea typeface="Arial"/>
              </a:rPr>
              <a:t>(Calcula Nada)</a:t>
            </a:r>
            <a:endParaRPr lang="pt-BR" sz="1800" b="0" strike="noStrike" spc="-1" dirty="0">
              <a:solidFill>
                <a:srgbClr val="000000"/>
              </a:solidFill>
              <a:uFill>
                <a:solidFill>
                  <a:srgbClr val="FFFFFF"/>
                </a:solidFill>
              </a:uFill>
              <a:latin typeface="Arial"/>
            </a:endParaRPr>
          </a:p>
          <a:p>
            <a:pPr algn="just">
              <a:lnSpc>
                <a:spcPct val="100000"/>
              </a:lnSpc>
            </a:pPr>
            <a:r>
              <a:rPr lang="pt-BR" sz="2310" b="0" strike="noStrike" spc="-1" dirty="0">
                <a:solidFill>
                  <a:srgbClr val="22228B"/>
                </a:solidFill>
                <a:uFill>
                  <a:solidFill>
                    <a:srgbClr val="FFFFFF"/>
                  </a:solidFill>
                </a:uFill>
                <a:latin typeface="Arial"/>
                <a:ea typeface="DejaVu Sans"/>
              </a:rPr>
              <a:t>                  </a:t>
            </a:r>
            <a:r>
              <a:rPr lang="pt-BR" sz="2310" b="0" strike="noStrike" spc="-1" dirty="0">
                <a:solidFill>
                  <a:srgbClr val="FF0000"/>
                </a:solidFill>
                <a:uFill>
                  <a:solidFill>
                    <a:srgbClr val="FFFFFF"/>
                  </a:solidFill>
                </a:uFill>
                <a:latin typeface="Arial"/>
                <a:ea typeface="DejaVu Sans"/>
              </a:rPr>
              <a:t>(PAA, Sub-Rogação, </a:t>
            </a:r>
            <a:r>
              <a:rPr lang="pt-BR" sz="2310" b="0" strike="noStrike" spc="-1" dirty="0" smtClean="0">
                <a:solidFill>
                  <a:srgbClr val="FF0000"/>
                </a:solidFill>
                <a:uFill>
                  <a:solidFill>
                    <a:srgbClr val="FFFFFF"/>
                  </a:solidFill>
                </a:uFill>
                <a:latin typeface="Arial"/>
                <a:ea typeface="DejaVu Sans"/>
              </a:rPr>
              <a:t>S-1250, CP, GILRAT e SENAR)</a:t>
            </a:r>
            <a:endParaRPr lang="pt-BR" sz="1800" b="0" strike="noStrike" spc="-1" dirty="0">
              <a:solidFill>
                <a:srgbClr val="000000"/>
              </a:solidFill>
              <a:uFill>
                <a:solidFill>
                  <a:srgbClr val="FFFFFF"/>
                </a:solidFill>
              </a:uFill>
              <a:latin typeface="Arial"/>
            </a:endParaRPr>
          </a:p>
          <a:p>
            <a:pPr algn="just">
              <a:lnSpc>
                <a:spcPct val="100000"/>
              </a:lnSpc>
            </a:pPr>
            <a:r>
              <a:rPr lang="pt-BR" sz="2310" b="1" strike="noStrike" spc="-1" dirty="0">
                <a:solidFill>
                  <a:srgbClr val="FF3333"/>
                </a:solidFill>
                <a:uFill>
                  <a:solidFill>
                    <a:srgbClr val="FFFFFF"/>
                  </a:solidFill>
                </a:uFill>
                <a:latin typeface="Arial"/>
                <a:ea typeface="Arial"/>
              </a:rPr>
              <a:t>9</a:t>
            </a:r>
            <a:r>
              <a:rPr lang="pt-BR" sz="2310" b="0" strike="noStrike" spc="-1" dirty="0">
                <a:solidFill>
                  <a:srgbClr val="22228B"/>
                </a:solidFill>
                <a:uFill>
                  <a:solidFill>
                    <a:srgbClr val="FFFFFF"/>
                  </a:solidFill>
                </a:uFill>
                <a:latin typeface="Arial"/>
                <a:ea typeface="Arial"/>
              </a:rPr>
              <a:t>- Comercialização da Produção no Mercado Externo.</a:t>
            </a:r>
            <a:r>
              <a:rPr lang="pt-BR" sz="1800" b="1" strike="noStrike" spc="-1" dirty="0">
                <a:solidFill>
                  <a:srgbClr val="000080"/>
                </a:solidFill>
                <a:uFill>
                  <a:solidFill>
                    <a:srgbClr val="FFFFFF"/>
                  </a:solidFill>
                </a:uFill>
                <a:latin typeface="Verdana"/>
                <a:ea typeface="Verdana"/>
              </a:rPr>
              <a:t> (calcula somente </a:t>
            </a:r>
            <a:r>
              <a:rPr lang="pt-BR" sz="1800" b="1" strike="noStrike" spc="-1" dirty="0" smtClean="0">
                <a:solidFill>
                  <a:srgbClr val="000080"/>
                </a:solidFill>
                <a:uFill>
                  <a:solidFill>
                    <a:srgbClr val="FFFFFF"/>
                  </a:solidFill>
                </a:uFill>
                <a:latin typeface="Verdana"/>
                <a:ea typeface="Verdana"/>
              </a:rPr>
              <a:t>SENAR). Art. 194 da CF.</a:t>
            </a:r>
            <a:endParaRPr lang="pt-BR" sz="18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r>
              <a:rPr lang="pt-BR" sz="2400" b="1" spc="-1" dirty="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pt-BR" sz="2400" b="1"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19, </a:t>
            </a:r>
            <a:r>
              <a:rPr lang="pt-BR" sz="2400" b="1" spc="-1" dirty="0">
                <a:solidFill>
                  <a:srgbClr val="000000"/>
                </a:solidFill>
                <a:uFill>
                  <a:solidFill>
                    <a:srgbClr val="FFFFFF"/>
                  </a:solidFill>
                </a:uFill>
                <a:latin typeface="Times New Roman" panose="02020603050405020304" pitchFamily="18" charset="0"/>
                <a:cs typeface="Times New Roman" panose="02020603050405020304" pitchFamily="18" charset="0"/>
              </a:rPr>
              <a:t>{</a:t>
            </a:r>
            <a:r>
              <a:rPr lang="pt-BR" sz="2400" b="1" spc="-1" dirty="0" err="1" smtClean="0">
                <a:solidFill>
                  <a:srgbClr val="000000"/>
                </a:solidFill>
                <a:uFill>
                  <a:solidFill>
                    <a:srgbClr val="FFFFFF"/>
                  </a:solidFill>
                </a:uFill>
                <a:latin typeface="Times New Roman" panose="02020603050405020304" pitchFamily="18" charset="0"/>
                <a:cs typeface="Times New Roman" panose="02020603050405020304" pitchFamily="18" charset="0"/>
              </a:rPr>
              <a:t>indComerc</a:t>
            </a:r>
            <a:r>
              <a:rPr lang="pt-BR" sz="2400" b="1"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S-1260, </a:t>
            </a:r>
            <a:r>
              <a:rPr lang="pt-BR" sz="2400" b="1" spc="-1" dirty="0">
                <a:solidFill>
                  <a:srgbClr val="000000"/>
                </a:solidFill>
                <a:uFill>
                  <a:solidFill>
                    <a:srgbClr val="FFFFFF"/>
                  </a:solidFill>
                </a:uFill>
                <a:latin typeface="Times New Roman" panose="02020603050405020304" pitchFamily="18" charset="0"/>
                <a:cs typeface="Times New Roman" panose="02020603050405020304" pitchFamily="18" charset="0"/>
              </a:rPr>
              <a:t>Leiautes, p </a:t>
            </a:r>
            <a:r>
              <a:rPr lang="pt-BR" sz="2400" b="1"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64</a:t>
            </a:r>
            <a:endParaRPr lang="pt-BR" sz="24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gn="just">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077323986"/>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CustomShape 1"/>
          <p:cNvSpPr/>
          <p:nvPr/>
        </p:nvSpPr>
        <p:spPr>
          <a:xfrm>
            <a:off x="142728" y="2000667"/>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sp>
        <p:nvSpPr>
          <p:cNvPr id="548" name="CustomShape 2"/>
          <p:cNvSpPr/>
          <p:nvPr/>
        </p:nvSpPr>
        <p:spPr>
          <a:xfrm>
            <a:off x="142728" y="5281095"/>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pic>
        <p:nvPicPr>
          <p:cNvPr id="549" name="Imagem 206"/>
          <p:cNvPicPr/>
          <p:nvPr/>
        </p:nvPicPr>
        <p:blipFill>
          <a:blip r:embed="rId2"/>
          <a:stretch/>
        </p:blipFill>
        <p:spPr>
          <a:xfrm>
            <a:off x="7050019" y="5529962"/>
            <a:ext cx="823074" cy="823074"/>
          </a:xfrm>
          <a:prstGeom prst="rect">
            <a:avLst/>
          </a:prstGeom>
          <a:ln>
            <a:noFill/>
          </a:ln>
        </p:spPr>
      </p:pic>
      <p:pic>
        <p:nvPicPr>
          <p:cNvPr id="550" name="Imagem 2"/>
          <p:cNvPicPr/>
          <p:nvPr/>
        </p:nvPicPr>
        <p:blipFill>
          <a:blip r:embed="rId3"/>
          <a:stretch/>
        </p:blipFill>
        <p:spPr>
          <a:xfrm>
            <a:off x="3293613" y="2263707"/>
            <a:ext cx="823074" cy="823074"/>
          </a:xfrm>
          <a:prstGeom prst="rect">
            <a:avLst/>
          </a:prstGeom>
          <a:ln>
            <a:noFill/>
          </a:ln>
        </p:spPr>
      </p:pic>
      <p:sp>
        <p:nvSpPr>
          <p:cNvPr id="551" name="CustomShape 3"/>
          <p:cNvSpPr/>
          <p:nvPr/>
        </p:nvSpPr>
        <p:spPr>
          <a:xfrm>
            <a:off x="142728" y="3638903"/>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sp>
        <p:nvSpPr>
          <p:cNvPr id="552" name="CustomShape 4"/>
          <p:cNvSpPr/>
          <p:nvPr/>
        </p:nvSpPr>
        <p:spPr>
          <a:xfrm>
            <a:off x="767367" y="968611"/>
            <a:ext cx="9627357" cy="1294108"/>
          </a:xfrm>
          <a:prstGeom prst="rect">
            <a:avLst/>
          </a:prstGeom>
          <a:noFill/>
          <a:ln>
            <a:noFill/>
          </a:ln>
        </p:spPr>
        <p:style>
          <a:lnRef idx="0">
            <a:scrgbClr r="0" g="0" b="0"/>
          </a:lnRef>
          <a:fillRef idx="0">
            <a:scrgbClr r="0" g="0" b="0"/>
          </a:fillRef>
          <a:effectRef idx="0">
            <a:scrgbClr r="0" g="0" b="0"/>
          </a:effectRef>
          <a:fontRef idx="minor"/>
        </p:style>
        <p:txBody>
          <a:bodyPr lIns="82406" tIns="41203" rIns="82406" bIns="41203" anchor="ctr"/>
          <a:lstStyle/>
          <a:p>
            <a:pPr>
              <a:lnSpc>
                <a:spcPct val="90000"/>
              </a:lnSpc>
            </a:pPr>
            <a:r>
              <a:rPr lang="pt-BR" sz="4029" b="1" spc="-1">
                <a:solidFill>
                  <a:srgbClr val="2F5597"/>
                </a:solidFill>
                <a:uFill>
                  <a:solidFill>
                    <a:srgbClr val="FFFFFF"/>
                  </a:solidFill>
                </a:uFill>
                <a:latin typeface="Arial"/>
                <a:ea typeface="DejaVu Sans"/>
              </a:rPr>
              <a:t>Comercialização Rural</a:t>
            </a:r>
            <a:endParaRPr lang="pt-BR" sz="1648" spc="-1">
              <a:solidFill>
                <a:srgbClr val="000000"/>
              </a:solidFill>
              <a:uFill>
                <a:solidFill>
                  <a:srgbClr val="FFFFFF"/>
                </a:solidFill>
              </a:uFill>
              <a:latin typeface="Arial"/>
            </a:endParaRPr>
          </a:p>
        </p:txBody>
      </p:sp>
      <p:sp>
        <p:nvSpPr>
          <p:cNvPr id="553" name="CustomShape 5"/>
          <p:cNvSpPr/>
          <p:nvPr/>
        </p:nvSpPr>
        <p:spPr>
          <a:xfrm>
            <a:off x="8526410" y="2580807"/>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554" name="Imagem 107"/>
          <p:cNvPicPr/>
          <p:nvPr/>
        </p:nvPicPr>
        <p:blipFill>
          <a:blip r:embed="rId4"/>
          <a:stretch/>
        </p:blipFill>
        <p:spPr>
          <a:xfrm>
            <a:off x="7051667" y="2267663"/>
            <a:ext cx="823074" cy="823074"/>
          </a:xfrm>
          <a:prstGeom prst="rect">
            <a:avLst/>
          </a:prstGeom>
          <a:ln>
            <a:noFill/>
          </a:ln>
        </p:spPr>
      </p:pic>
      <p:sp>
        <p:nvSpPr>
          <p:cNvPr id="555" name="CustomShape 6"/>
          <p:cNvSpPr/>
          <p:nvPr/>
        </p:nvSpPr>
        <p:spPr>
          <a:xfrm>
            <a:off x="3002554" y="3039645"/>
            <a:ext cx="1392995"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Pessoa Física</a:t>
            </a:r>
            <a:endParaRPr lang="pt-BR" sz="1648" spc="-1">
              <a:solidFill>
                <a:srgbClr val="000000"/>
              </a:solidFill>
              <a:uFill>
                <a:solidFill>
                  <a:srgbClr val="FFFFFF"/>
                </a:solidFill>
              </a:uFill>
              <a:latin typeface="Arial"/>
            </a:endParaRPr>
          </a:p>
        </p:txBody>
      </p:sp>
      <p:sp>
        <p:nvSpPr>
          <p:cNvPr id="556" name="CustomShape 7"/>
          <p:cNvSpPr/>
          <p:nvPr/>
        </p:nvSpPr>
        <p:spPr>
          <a:xfrm>
            <a:off x="6587885" y="3039645"/>
            <a:ext cx="1750309"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PJ / Agroindústria</a:t>
            </a:r>
            <a:endParaRPr lang="pt-BR" sz="1648" spc="-1">
              <a:solidFill>
                <a:srgbClr val="000000"/>
              </a:solidFill>
              <a:uFill>
                <a:solidFill>
                  <a:srgbClr val="FFFFFF"/>
                </a:solidFill>
              </a:uFill>
              <a:latin typeface="Arial"/>
            </a:endParaRPr>
          </a:p>
        </p:txBody>
      </p:sp>
      <p:sp>
        <p:nvSpPr>
          <p:cNvPr id="557" name="CustomShape 8"/>
          <p:cNvSpPr/>
          <p:nvPr/>
        </p:nvSpPr>
        <p:spPr>
          <a:xfrm>
            <a:off x="9739430" y="2277882"/>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558" name="CustomShape 9"/>
          <p:cNvSpPr/>
          <p:nvPr/>
        </p:nvSpPr>
        <p:spPr>
          <a:xfrm flipH="1">
            <a:off x="9705149" y="2233712"/>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559" name="CustomShape 10"/>
          <p:cNvSpPr/>
          <p:nvPr/>
        </p:nvSpPr>
        <p:spPr>
          <a:xfrm rot="18900000">
            <a:off x="9739430" y="2287770"/>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pic>
        <p:nvPicPr>
          <p:cNvPr id="560" name="Imagem 123"/>
          <p:cNvPicPr/>
          <p:nvPr/>
        </p:nvPicPr>
        <p:blipFill>
          <a:blip r:embed="rId5"/>
          <a:stretch/>
        </p:blipFill>
        <p:spPr>
          <a:xfrm>
            <a:off x="5334321" y="2947350"/>
            <a:ext cx="493449" cy="493449"/>
          </a:xfrm>
          <a:prstGeom prst="rect">
            <a:avLst/>
          </a:prstGeom>
          <a:ln>
            <a:noFill/>
          </a:ln>
        </p:spPr>
      </p:pic>
      <p:pic>
        <p:nvPicPr>
          <p:cNvPr id="561" name="Imagem 124"/>
          <p:cNvPicPr/>
          <p:nvPr/>
        </p:nvPicPr>
        <p:blipFill>
          <a:blip r:embed="rId6"/>
          <a:stretch/>
        </p:blipFill>
        <p:spPr>
          <a:xfrm>
            <a:off x="5334321" y="2067251"/>
            <a:ext cx="493449" cy="493449"/>
          </a:xfrm>
          <a:prstGeom prst="rect">
            <a:avLst/>
          </a:prstGeom>
          <a:ln>
            <a:noFill/>
          </a:ln>
        </p:spPr>
      </p:pic>
      <p:sp>
        <p:nvSpPr>
          <p:cNvPr id="562" name="CustomShape 11"/>
          <p:cNvSpPr/>
          <p:nvPr/>
        </p:nvSpPr>
        <p:spPr>
          <a:xfrm>
            <a:off x="5082158" y="2485216"/>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563" name="CustomShape 12"/>
          <p:cNvSpPr/>
          <p:nvPr/>
        </p:nvSpPr>
        <p:spPr>
          <a:xfrm rot="10800000">
            <a:off x="8716933" y="3667910"/>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564" name="CustomShape 13"/>
          <p:cNvSpPr/>
          <p:nvPr/>
        </p:nvSpPr>
        <p:spPr>
          <a:xfrm>
            <a:off x="9682734" y="3039645"/>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S-1250</a:t>
            </a:r>
            <a:endParaRPr lang="pt-BR" sz="1648" spc="-1">
              <a:solidFill>
                <a:srgbClr val="000000"/>
              </a:solidFill>
              <a:uFill>
                <a:solidFill>
                  <a:srgbClr val="FFFFFF"/>
                </a:solidFill>
              </a:uFill>
              <a:latin typeface="Arial"/>
            </a:endParaRPr>
          </a:p>
        </p:txBody>
      </p:sp>
      <p:sp>
        <p:nvSpPr>
          <p:cNvPr id="565" name="CustomShape 14"/>
          <p:cNvSpPr/>
          <p:nvPr/>
        </p:nvSpPr>
        <p:spPr>
          <a:xfrm rot="10800000">
            <a:off x="3751792" y="3569023"/>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pic>
        <p:nvPicPr>
          <p:cNvPr id="566" name="Imagem 71"/>
          <p:cNvPicPr/>
          <p:nvPr/>
        </p:nvPicPr>
        <p:blipFill>
          <a:blip r:embed="rId3"/>
          <a:stretch/>
        </p:blipFill>
        <p:spPr>
          <a:xfrm>
            <a:off x="3286031" y="3868981"/>
            <a:ext cx="823074" cy="823074"/>
          </a:xfrm>
          <a:prstGeom prst="rect">
            <a:avLst/>
          </a:prstGeom>
          <a:ln>
            <a:noFill/>
          </a:ln>
        </p:spPr>
      </p:pic>
      <p:sp>
        <p:nvSpPr>
          <p:cNvPr id="567" name="CustomShape 15"/>
          <p:cNvSpPr/>
          <p:nvPr/>
        </p:nvSpPr>
        <p:spPr>
          <a:xfrm>
            <a:off x="715946" y="3039645"/>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S-1260</a:t>
            </a:r>
            <a:endParaRPr lang="pt-BR" sz="1648" spc="-1">
              <a:solidFill>
                <a:srgbClr val="000000"/>
              </a:solidFill>
              <a:uFill>
                <a:solidFill>
                  <a:srgbClr val="FFFFFF"/>
                </a:solidFill>
              </a:uFill>
              <a:latin typeface="Arial"/>
            </a:endParaRPr>
          </a:p>
        </p:txBody>
      </p:sp>
      <p:sp>
        <p:nvSpPr>
          <p:cNvPr id="568" name="CustomShape 16"/>
          <p:cNvSpPr/>
          <p:nvPr/>
        </p:nvSpPr>
        <p:spPr>
          <a:xfrm>
            <a:off x="3002554" y="4670629"/>
            <a:ext cx="1392995"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Pessoa Física</a:t>
            </a:r>
            <a:endParaRPr lang="pt-BR" sz="1648" spc="-1">
              <a:solidFill>
                <a:srgbClr val="000000"/>
              </a:solidFill>
              <a:uFill>
                <a:solidFill>
                  <a:srgbClr val="FFFFFF"/>
                </a:solidFill>
              </a:uFill>
              <a:latin typeface="Arial"/>
            </a:endParaRPr>
          </a:p>
        </p:txBody>
      </p:sp>
      <p:sp>
        <p:nvSpPr>
          <p:cNvPr id="569" name="CustomShape 17"/>
          <p:cNvSpPr/>
          <p:nvPr/>
        </p:nvSpPr>
        <p:spPr>
          <a:xfrm>
            <a:off x="6338030" y="4670629"/>
            <a:ext cx="2250020"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Pessoa Física / Exterior</a:t>
            </a:r>
            <a:endParaRPr lang="pt-BR" sz="1648" spc="-1">
              <a:solidFill>
                <a:srgbClr val="000000"/>
              </a:solidFill>
              <a:uFill>
                <a:solidFill>
                  <a:srgbClr val="FFFFFF"/>
                </a:solidFill>
              </a:uFill>
              <a:latin typeface="Arial"/>
            </a:endParaRPr>
          </a:p>
        </p:txBody>
      </p:sp>
      <p:pic>
        <p:nvPicPr>
          <p:cNvPr id="570" name="Imagem 177"/>
          <p:cNvPicPr/>
          <p:nvPr/>
        </p:nvPicPr>
        <p:blipFill>
          <a:blip r:embed="rId5"/>
          <a:stretch/>
        </p:blipFill>
        <p:spPr>
          <a:xfrm>
            <a:off x="5334321" y="4578334"/>
            <a:ext cx="493449" cy="493449"/>
          </a:xfrm>
          <a:prstGeom prst="rect">
            <a:avLst/>
          </a:prstGeom>
          <a:ln>
            <a:noFill/>
          </a:ln>
        </p:spPr>
      </p:pic>
      <p:pic>
        <p:nvPicPr>
          <p:cNvPr id="571" name="Imagem 178"/>
          <p:cNvPicPr/>
          <p:nvPr/>
        </p:nvPicPr>
        <p:blipFill>
          <a:blip r:embed="rId6"/>
          <a:stretch/>
        </p:blipFill>
        <p:spPr>
          <a:xfrm>
            <a:off x="5334321" y="3698235"/>
            <a:ext cx="493449" cy="493449"/>
          </a:xfrm>
          <a:prstGeom prst="rect">
            <a:avLst/>
          </a:prstGeom>
          <a:ln>
            <a:noFill/>
          </a:ln>
        </p:spPr>
      </p:pic>
      <p:sp>
        <p:nvSpPr>
          <p:cNvPr id="572" name="CustomShape 18"/>
          <p:cNvSpPr/>
          <p:nvPr/>
        </p:nvSpPr>
        <p:spPr>
          <a:xfrm>
            <a:off x="5082158" y="4116200"/>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573" name="CustomShape 19"/>
          <p:cNvSpPr/>
          <p:nvPr/>
        </p:nvSpPr>
        <p:spPr>
          <a:xfrm rot="10800000">
            <a:off x="8716933" y="5298895"/>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pic>
        <p:nvPicPr>
          <p:cNvPr id="574" name="Imagem 66"/>
          <p:cNvPicPr/>
          <p:nvPr/>
        </p:nvPicPr>
        <p:blipFill>
          <a:blip r:embed="rId3"/>
          <a:stretch/>
        </p:blipFill>
        <p:spPr>
          <a:xfrm>
            <a:off x="3293613" y="5529962"/>
            <a:ext cx="823074" cy="823074"/>
          </a:xfrm>
          <a:prstGeom prst="rect">
            <a:avLst/>
          </a:prstGeom>
          <a:ln>
            <a:noFill/>
          </a:ln>
        </p:spPr>
      </p:pic>
      <p:sp>
        <p:nvSpPr>
          <p:cNvPr id="575" name="CustomShape 20"/>
          <p:cNvSpPr/>
          <p:nvPr/>
        </p:nvSpPr>
        <p:spPr>
          <a:xfrm rot="10800000">
            <a:off x="3751792" y="5200007"/>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576" name="CustomShape 21"/>
          <p:cNvSpPr/>
          <p:nvPr/>
        </p:nvSpPr>
        <p:spPr>
          <a:xfrm>
            <a:off x="715946" y="4670629"/>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S-1260</a:t>
            </a:r>
            <a:endParaRPr lang="pt-BR" sz="1648" spc="-1">
              <a:solidFill>
                <a:srgbClr val="000000"/>
              </a:solidFill>
              <a:uFill>
                <a:solidFill>
                  <a:srgbClr val="FFFFFF"/>
                </a:solidFill>
              </a:uFill>
              <a:latin typeface="Arial"/>
            </a:endParaRPr>
          </a:p>
        </p:txBody>
      </p:sp>
      <p:sp>
        <p:nvSpPr>
          <p:cNvPr id="577" name="CustomShape 22"/>
          <p:cNvSpPr/>
          <p:nvPr/>
        </p:nvSpPr>
        <p:spPr>
          <a:xfrm>
            <a:off x="8526410" y="5843106"/>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578" name="Imagem 87"/>
          <p:cNvPicPr/>
          <p:nvPr/>
        </p:nvPicPr>
        <p:blipFill>
          <a:blip r:embed="rId7"/>
          <a:stretch/>
        </p:blipFill>
        <p:spPr>
          <a:xfrm>
            <a:off x="6847300" y="3940840"/>
            <a:ext cx="613762" cy="613762"/>
          </a:xfrm>
          <a:prstGeom prst="rect">
            <a:avLst/>
          </a:prstGeom>
          <a:ln>
            <a:noFill/>
          </a:ln>
        </p:spPr>
      </p:pic>
      <p:sp>
        <p:nvSpPr>
          <p:cNvPr id="579" name="CustomShape 23"/>
          <p:cNvSpPr/>
          <p:nvPr/>
        </p:nvSpPr>
        <p:spPr>
          <a:xfrm>
            <a:off x="9739430" y="5535566"/>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580" name="CustomShape 24"/>
          <p:cNvSpPr/>
          <p:nvPr/>
        </p:nvSpPr>
        <p:spPr>
          <a:xfrm flipH="1">
            <a:off x="9705149" y="5491066"/>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581" name="CustomShape 25"/>
          <p:cNvSpPr/>
          <p:nvPr/>
        </p:nvSpPr>
        <p:spPr>
          <a:xfrm rot="18900000">
            <a:off x="9739430" y="5545454"/>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582" name="CustomShape 26"/>
          <p:cNvSpPr/>
          <p:nvPr/>
        </p:nvSpPr>
        <p:spPr>
          <a:xfrm>
            <a:off x="3002554" y="6301614"/>
            <a:ext cx="1392995"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Pessoa Física</a:t>
            </a:r>
            <a:endParaRPr lang="pt-BR" sz="1648" spc="-1">
              <a:solidFill>
                <a:srgbClr val="000000"/>
              </a:solidFill>
              <a:uFill>
                <a:solidFill>
                  <a:srgbClr val="FFFFFF"/>
                </a:solidFill>
              </a:uFill>
              <a:latin typeface="Arial"/>
            </a:endParaRPr>
          </a:p>
        </p:txBody>
      </p:sp>
      <p:sp>
        <p:nvSpPr>
          <p:cNvPr id="583" name="CustomShape 27"/>
          <p:cNvSpPr/>
          <p:nvPr/>
        </p:nvSpPr>
        <p:spPr>
          <a:xfrm>
            <a:off x="6825215" y="6301614"/>
            <a:ext cx="1275978"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PAA (Conab)</a:t>
            </a:r>
            <a:endParaRPr lang="pt-BR" sz="1648" spc="-1">
              <a:solidFill>
                <a:srgbClr val="000000"/>
              </a:solidFill>
              <a:uFill>
                <a:solidFill>
                  <a:srgbClr val="FFFFFF"/>
                </a:solidFill>
              </a:uFill>
              <a:latin typeface="Arial"/>
            </a:endParaRPr>
          </a:p>
        </p:txBody>
      </p:sp>
      <p:pic>
        <p:nvPicPr>
          <p:cNvPr id="584" name="Imagem 80"/>
          <p:cNvPicPr/>
          <p:nvPr/>
        </p:nvPicPr>
        <p:blipFill>
          <a:blip r:embed="rId3"/>
          <a:stretch/>
        </p:blipFill>
        <p:spPr>
          <a:xfrm>
            <a:off x="7050019" y="3868981"/>
            <a:ext cx="823074" cy="823074"/>
          </a:xfrm>
          <a:prstGeom prst="rect">
            <a:avLst/>
          </a:prstGeom>
          <a:ln>
            <a:noFill/>
          </a:ln>
          <a:effectLst>
            <a:outerShdw blurRad="63500" dist="38100" dir="13500000" algn="br" rotWithShape="0">
              <a:srgbClr val="000000">
                <a:alpha val="20000"/>
              </a:srgbClr>
            </a:outerShdw>
          </a:effectLst>
        </p:spPr>
      </p:pic>
      <p:pic>
        <p:nvPicPr>
          <p:cNvPr id="585" name="Imagem 198"/>
          <p:cNvPicPr/>
          <p:nvPr/>
        </p:nvPicPr>
        <p:blipFill>
          <a:blip r:embed="rId5"/>
          <a:stretch/>
        </p:blipFill>
        <p:spPr>
          <a:xfrm>
            <a:off x="5334321" y="6209648"/>
            <a:ext cx="493449" cy="493449"/>
          </a:xfrm>
          <a:prstGeom prst="rect">
            <a:avLst/>
          </a:prstGeom>
          <a:ln>
            <a:noFill/>
          </a:ln>
        </p:spPr>
      </p:pic>
      <p:pic>
        <p:nvPicPr>
          <p:cNvPr id="586" name="Imagem 199"/>
          <p:cNvPicPr/>
          <p:nvPr/>
        </p:nvPicPr>
        <p:blipFill>
          <a:blip r:embed="rId6"/>
          <a:stretch/>
        </p:blipFill>
        <p:spPr>
          <a:xfrm>
            <a:off x="5334321" y="5329550"/>
            <a:ext cx="493449" cy="493449"/>
          </a:xfrm>
          <a:prstGeom prst="rect">
            <a:avLst/>
          </a:prstGeom>
          <a:ln>
            <a:noFill/>
          </a:ln>
        </p:spPr>
      </p:pic>
      <p:sp>
        <p:nvSpPr>
          <p:cNvPr id="587" name="CustomShape 28"/>
          <p:cNvSpPr/>
          <p:nvPr/>
        </p:nvSpPr>
        <p:spPr>
          <a:xfrm>
            <a:off x="5082158" y="5747185"/>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588" name="CustomShape 29"/>
          <p:cNvSpPr/>
          <p:nvPr/>
        </p:nvSpPr>
        <p:spPr>
          <a:xfrm rot="10800000">
            <a:off x="8716933" y="6929879"/>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589" name="CustomShape 30"/>
          <p:cNvSpPr/>
          <p:nvPr/>
        </p:nvSpPr>
        <p:spPr>
          <a:xfrm>
            <a:off x="9682734" y="6301614"/>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S-1250</a:t>
            </a:r>
            <a:endParaRPr lang="pt-BR" sz="1648" spc="-1">
              <a:solidFill>
                <a:srgbClr val="000000"/>
              </a:solidFill>
              <a:uFill>
                <a:solidFill>
                  <a:srgbClr val="FFFFFF"/>
                </a:solidFill>
              </a:uFill>
              <a:latin typeface="Arial"/>
            </a:endParaRPr>
          </a:p>
        </p:txBody>
      </p:sp>
      <p:sp>
        <p:nvSpPr>
          <p:cNvPr id="590" name="CustomShape 31"/>
          <p:cNvSpPr/>
          <p:nvPr/>
        </p:nvSpPr>
        <p:spPr>
          <a:xfrm rot="10800000">
            <a:off x="3751792" y="6830992"/>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591" name="CustomShape 32"/>
          <p:cNvSpPr/>
          <p:nvPr/>
        </p:nvSpPr>
        <p:spPr>
          <a:xfrm>
            <a:off x="773630" y="5557650"/>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592" name="CustomShape 33"/>
          <p:cNvSpPr/>
          <p:nvPr/>
        </p:nvSpPr>
        <p:spPr>
          <a:xfrm flipH="1">
            <a:off x="739349" y="5513481"/>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593" name="CustomShape 34"/>
          <p:cNvSpPr/>
          <p:nvPr/>
        </p:nvSpPr>
        <p:spPr>
          <a:xfrm rot="18900000">
            <a:off x="773630" y="5567539"/>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594" name="CustomShape 35"/>
          <p:cNvSpPr/>
          <p:nvPr/>
        </p:nvSpPr>
        <p:spPr>
          <a:xfrm>
            <a:off x="715946" y="6301614"/>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S-1260</a:t>
            </a:r>
            <a:endParaRPr lang="pt-BR" sz="1648" spc="-1">
              <a:solidFill>
                <a:srgbClr val="000000"/>
              </a:solidFill>
              <a:uFill>
                <a:solidFill>
                  <a:srgbClr val="FFFFFF"/>
                </a:solidFill>
              </a:uFill>
              <a:latin typeface="Arial"/>
            </a:endParaRPr>
          </a:p>
        </p:txBody>
      </p:sp>
      <p:sp>
        <p:nvSpPr>
          <p:cNvPr id="595" name="CustomShape 36"/>
          <p:cNvSpPr/>
          <p:nvPr/>
        </p:nvSpPr>
        <p:spPr>
          <a:xfrm>
            <a:off x="778904" y="3917107"/>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596" name="CustomShape 37"/>
          <p:cNvSpPr/>
          <p:nvPr/>
        </p:nvSpPr>
        <p:spPr>
          <a:xfrm flipH="1">
            <a:off x="744623" y="3872607"/>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597" name="CustomShape 38"/>
          <p:cNvSpPr/>
          <p:nvPr/>
        </p:nvSpPr>
        <p:spPr>
          <a:xfrm rot="18900000">
            <a:off x="778904" y="3926666"/>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598" name="CustomShape 39"/>
          <p:cNvSpPr/>
          <p:nvPr/>
        </p:nvSpPr>
        <p:spPr>
          <a:xfrm>
            <a:off x="753193" y="2277882"/>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599" name="CustomShape 40"/>
          <p:cNvSpPr/>
          <p:nvPr/>
        </p:nvSpPr>
        <p:spPr>
          <a:xfrm flipH="1">
            <a:off x="718912" y="2233712"/>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600" name="CustomShape 41"/>
          <p:cNvSpPr/>
          <p:nvPr/>
        </p:nvSpPr>
        <p:spPr>
          <a:xfrm rot="18900000">
            <a:off x="753523" y="2287770"/>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601" name="CustomShape 42"/>
          <p:cNvSpPr/>
          <p:nvPr/>
        </p:nvSpPr>
        <p:spPr>
          <a:xfrm>
            <a:off x="8526410" y="4229921"/>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602" name="CustomShape 43"/>
          <p:cNvSpPr/>
          <p:nvPr/>
        </p:nvSpPr>
        <p:spPr>
          <a:xfrm>
            <a:off x="9739430" y="3926996"/>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603" name="CustomShape 44"/>
          <p:cNvSpPr/>
          <p:nvPr/>
        </p:nvSpPr>
        <p:spPr>
          <a:xfrm flipH="1">
            <a:off x="9705149" y="3882496"/>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604" name="CustomShape 45"/>
          <p:cNvSpPr/>
          <p:nvPr/>
        </p:nvSpPr>
        <p:spPr>
          <a:xfrm rot="18900000">
            <a:off x="9739430" y="3936554"/>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605" name="CustomShape 46"/>
          <p:cNvSpPr/>
          <p:nvPr/>
        </p:nvSpPr>
        <p:spPr>
          <a:xfrm>
            <a:off x="9682734" y="4688429"/>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S-1250</a:t>
            </a:r>
            <a:endParaRPr lang="pt-BR" sz="1648"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84273821"/>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m 1"/>
          <p:cNvPicPr>
            <a:picLocks noChangeAspect="1"/>
          </p:cNvPicPr>
          <p:nvPr/>
        </p:nvPicPr>
        <p:blipFill>
          <a:blip r:embed="rId2"/>
          <a:srcRect/>
          <a:stretch>
            <a:fillRect/>
          </a:stretch>
        </p:blipFill>
        <p:spPr bwMode="auto">
          <a:xfrm>
            <a:off x="180975" y="936625"/>
            <a:ext cx="10775950" cy="6049963"/>
          </a:xfrm>
          <a:prstGeom prst="rect">
            <a:avLst/>
          </a:prstGeom>
          <a:noFill/>
          <a:ln w="9525">
            <a:noFill/>
            <a:miter lim="800000"/>
            <a:headEnd/>
            <a:tailEnd/>
          </a:ln>
        </p:spPr>
      </p:pic>
      <p:pic>
        <p:nvPicPr>
          <p:cNvPr id="32770" name="Imagem 2"/>
          <p:cNvPicPr>
            <a:picLocks noChangeAspect="1"/>
          </p:cNvPicPr>
          <p:nvPr/>
        </p:nvPicPr>
        <p:blipFill>
          <a:blip r:embed="rId3"/>
          <a:srcRect/>
          <a:stretch>
            <a:fillRect/>
          </a:stretch>
        </p:blipFill>
        <p:spPr bwMode="auto">
          <a:xfrm>
            <a:off x="193675" y="1441450"/>
            <a:ext cx="2219325" cy="3344863"/>
          </a:xfrm>
          <a:prstGeom prst="rect">
            <a:avLst/>
          </a:prstGeom>
          <a:noFill/>
          <a:ln w="9525">
            <a:noFill/>
            <a:miter lim="800000"/>
            <a:headEnd/>
            <a:tailEnd/>
          </a:ln>
        </p:spPr>
      </p:pic>
      <p:pic>
        <p:nvPicPr>
          <p:cNvPr id="32771" name="Imagem 6"/>
          <p:cNvPicPr>
            <a:picLocks noChangeAspect="1"/>
          </p:cNvPicPr>
          <p:nvPr/>
        </p:nvPicPr>
        <p:blipFill>
          <a:blip r:embed="rId4"/>
          <a:srcRect/>
          <a:stretch>
            <a:fillRect/>
          </a:stretch>
        </p:blipFill>
        <p:spPr bwMode="auto">
          <a:xfrm>
            <a:off x="3781425" y="936625"/>
            <a:ext cx="2447925" cy="3441700"/>
          </a:xfrm>
          <a:prstGeom prst="rect">
            <a:avLst/>
          </a:prstGeom>
          <a:noFill/>
          <a:ln w="9525">
            <a:noFill/>
            <a:miter lim="800000"/>
            <a:headEnd/>
            <a:tailEnd/>
          </a:ln>
        </p:spPr>
      </p:pic>
    </p:spTree>
    <p:extLst>
      <p:ext uri="{BB962C8B-B14F-4D97-AF65-F5344CB8AC3E}">
        <p14:creationId xmlns:p14="http://schemas.microsoft.com/office/powerpoint/2010/main" val="40731214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CustomShape 1"/>
          <p:cNvSpPr/>
          <p:nvPr/>
        </p:nvSpPr>
        <p:spPr>
          <a:xfrm>
            <a:off x="142728" y="5281095"/>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pic>
        <p:nvPicPr>
          <p:cNvPr id="607" name="Imagem 206"/>
          <p:cNvPicPr/>
          <p:nvPr/>
        </p:nvPicPr>
        <p:blipFill>
          <a:blip r:embed="rId2"/>
          <a:stretch/>
        </p:blipFill>
        <p:spPr>
          <a:xfrm>
            <a:off x="7050019" y="5529962"/>
            <a:ext cx="823074" cy="823074"/>
          </a:xfrm>
          <a:prstGeom prst="rect">
            <a:avLst/>
          </a:prstGeom>
          <a:ln>
            <a:noFill/>
          </a:ln>
        </p:spPr>
      </p:pic>
      <p:sp>
        <p:nvSpPr>
          <p:cNvPr id="608" name="CustomShape 2"/>
          <p:cNvSpPr/>
          <p:nvPr/>
        </p:nvSpPr>
        <p:spPr>
          <a:xfrm>
            <a:off x="142728" y="3638903"/>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sp>
        <p:nvSpPr>
          <p:cNvPr id="609" name="CustomShape 3"/>
          <p:cNvSpPr/>
          <p:nvPr/>
        </p:nvSpPr>
        <p:spPr>
          <a:xfrm>
            <a:off x="142728" y="2000667"/>
            <a:ext cx="10876636" cy="1482324"/>
          </a:xfrm>
          <a:prstGeom prst="roundRect">
            <a:avLst>
              <a:gd name="adj" fmla="val 16667"/>
            </a:avLst>
          </a:prstGeom>
          <a:solidFill>
            <a:schemeClr val="tx2">
              <a:lumMod val="20000"/>
              <a:lumOff val="80000"/>
            </a:schemeClr>
          </a:solidFill>
          <a:ln>
            <a:solidFill>
              <a:schemeClr val="tx2">
                <a:lumMod val="75000"/>
              </a:schemeClr>
            </a:solidFill>
            <a:round/>
          </a:ln>
        </p:spPr>
        <p:style>
          <a:lnRef idx="2">
            <a:schemeClr val="accent1">
              <a:shade val="50000"/>
            </a:schemeClr>
          </a:lnRef>
          <a:fillRef idx="1">
            <a:schemeClr val="accent1"/>
          </a:fillRef>
          <a:effectRef idx="0">
            <a:schemeClr val="accent1"/>
          </a:effectRef>
          <a:fontRef idx="minor"/>
        </p:style>
      </p:sp>
      <p:sp>
        <p:nvSpPr>
          <p:cNvPr id="610" name="CustomShape 4"/>
          <p:cNvSpPr/>
          <p:nvPr/>
        </p:nvSpPr>
        <p:spPr>
          <a:xfrm>
            <a:off x="767367" y="968611"/>
            <a:ext cx="9627357" cy="1294108"/>
          </a:xfrm>
          <a:prstGeom prst="rect">
            <a:avLst/>
          </a:prstGeom>
          <a:noFill/>
          <a:ln>
            <a:noFill/>
          </a:ln>
        </p:spPr>
        <p:style>
          <a:lnRef idx="0">
            <a:scrgbClr r="0" g="0" b="0"/>
          </a:lnRef>
          <a:fillRef idx="0">
            <a:scrgbClr r="0" g="0" b="0"/>
          </a:fillRef>
          <a:effectRef idx="0">
            <a:scrgbClr r="0" g="0" b="0"/>
          </a:effectRef>
          <a:fontRef idx="minor"/>
        </p:style>
        <p:txBody>
          <a:bodyPr lIns="82406" tIns="41203" rIns="82406" bIns="41203" anchor="ctr"/>
          <a:lstStyle/>
          <a:p>
            <a:pPr>
              <a:lnSpc>
                <a:spcPct val="90000"/>
              </a:lnSpc>
            </a:pPr>
            <a:r>
              <a:rPr lang="pt-BR" sz="4029" b="1" spc="-1">
                <a:solidFill>
                  <a:srgbClr val="2F5597"/>
                </a:solidFill>
                <a:uFill>
                  <a:solidFill>
                    <a:srgbClr val="FFFFFF"/>
                  </a:solidFill>
                </a:uFill>
                <a:latin typeface="Arial"/>
                <a:ea typeface="DejaVu Sans"/>
              </a:rPr>
              <a:t>Comercialização Rural</a:t>
            </a:r>
            <a:endParaRPr lang="pt-BR" sz="1648" spc="-1">
              <a:solidFill>
                <a:srgbClr val="000000"/>
              </a:solidFill>
              <a:uFill>
                <a:solidFill>
                  <a:srgbClr val="FFFFFF"/>
                </a:solidFill>
              </a:uFill>
              <a:latin typeface="Arial"/>
            </a:endParaRPr>
          </a:p>
        </p:txBody>
      </p:sp>
      <p:sp>
        <p:nvSpPr>
          <p:cNvPr id="611" name="CustomShape 5"/>
          <p:cNvSpPr/>
          <p:nvPr/>
        </p:nvSpPr>
        <p:spPr>
          <a:xfrm>
            <a:off x="8526410" y="2580807"/>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612" name="Imagem 107"/>
          <p:cNvPicPr/>
          <p:nvPr/>
        </p:nvPicPr>
        <p:blipFill>
          <a:blip r:embed="rId3"/>
          <a:stretch/>
        </p:blipFill>
        <p:spPr>
          <a:xfrm>
            <a:off x="7051667" y="2267663"/>
            <a:ext cx="823074" cy="823074"/>
          </a:xfrm>
          <a:prstGeom prst="rect">
            <a:avLst/>
          </a:prstGeom>
          <a:ln>
            <a:noFill/>
          </a:ln>
        </p:spPr>
      </p:pic>
      <p:pic>
        <p:nvPicPr>
          <p:cNvPr id="613" name="Imagem 108"/>
          <p:cNvPicPr/>
          <p:nvPr/>
        </p:nvPicPr>
        <p:blipFill>
          <a:blip r:embed="rId3"/>
          <a:stretch/>
        </p:blipFill>
        <p:spPr>
          <a:xfrm>
            <a:off x="3287680" y="2267663"/>
            <a:ext cx="823074" cy="823074"/>
          </a:xfrm>
          <a:prstGeom prst="rect">
            <a:avLst/>
          </a:prstGeom>
          <a:ln>
            <a:noFill/>
          </a:ln>
        </p:spPr>
      </p:pic>
      <p:sp>
        <p:nvSpPr>
          <p:cNvPr id="614" name="CustomShape 6"/>
          <p:cNvSpPr/>
          <p:nvPr/>
        </p:nvSpPr>
        <p:spPr>
          <a:xfrm>
            <a:off x="2823897" y="3039645"/>
            <a:ext cx="1750309"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PJ / Agroindústria</a:t>
            </a:r>
            <a:endParaRPr lang="pt-BR" sz="1648" spc="-1">
              <a:solidFill>
                <a:srgbClr val="000000"/>
              </a:solidFill>
              <a:uFill>
                <a:solidFill>
                  <a:srgbClr val="FFFFFF"/>
                </a:solidFill>
              </a:uFill>
              <a:latin typeface="Arial"/>
            </a:endParaRPr>
          </a:p>
        </p:txBody>
      </p:sp>
      <p:sp>
        <p:nvSpPr>
          <p:cNvPr id="615" name="CustomShape 7"/>
          <p:cNvSpPr/>
          <p:nvPr/>
        </p:nvSpPr>
        <p:spPr>
          <a:xfrm>
            <a:off x="6587885" y="3039645"/>
            <a:ext cx="1750309"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PJ / Agroindústria</a:t>
            </a:r>
            <a:endParaRPr lang="pt-BR" sz="1648" spc="-1">
              <a:solidFill>
                <a:srgbClr val="000000"/>
              </a:solidFill>
              <a:uFill>
                <a:solidFill>
                  <a:srgbClr val="FFFFFF"/>
                </a:solidFill>
              </a:uFill>
              <a:latin typeface="Arial"/>
            </a:endParaRPr>
          </a:p>
        </p:txBody>
      </p:sp>
      <p:pic>
        <p:nvPicPr>
          <p:cNvPr id="616" name="Imagem 123"/>
          <p:cNvPicPr/>
          <p:nvPr/>
        </p:nvPicPr>
        <p:blipFill>
          <a:blip r:embed="rId4"/>
          <a:stretch/>
        </p:blipFill>
        <p:spPr>
          <a:xfrm>
            <a:off x="5334321" y="2947350"/>
            <a:ext cx="493449" cy="493449"/>
          </a:xfrm>
          <a:prstGeom prst="rect">
            <a:avLst/>
          </a:prstGeom>
          <a:ln>
            <a:noFill/>
          </a:ln>
        </p:spPr>
      </p:pic>
      <p:pic>
        <p:nvPicPr>
          <p:cNvPr id="617" name="Imagem 124"/>
          <p:cNvPicPr/>
          <p:nvPr/>
        </p:nvPicPr>
        <p:blipFill>
          <a:blip r:embed="rId5"/>
          <a:stretch/>
        </p:blipFill>
        <p:spPr>
          <a:xfrm>
            <a:off x="5334321" y="2067251"/>
            <a:ext cx="493449" cy="493449"/>
          </a:xfrm>
          <a:prstGeom prst="rect">
            <a:avLst/>
          </a:prstGeom>
          <a:ln>
            <a:noFill/>
          </a:ln>
        </p:spPr>
      </p:pic>
      <p:sp>
        <p:nvSpPr>
          <p:cNvPr id="618" name="CustomShape 8"/>
          <p:cNvSpPr/>
          <p:nvPr/>
        </p:nvSpPr>
        <p:spPr>
          <a:xfrm>
            <a:off x="5082158" y="2485216"/>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619" name="CustomShape 9"/>
          <p:cNvSpPr/>
          <p:nvPr/>
        </p:nvSpPr>
        <p:spPr>
          <a:xfrm rot="10800000">
            <a:off x="8716933" y="3667910"/>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20" name="CustomShape 10"/>
          <p:cNvSpPr/>
          <p:nvPr/>
        </p:nvSpPr>
        <p:spPr>
          <a:xfrm>
            <a:off x="9735474" y="2267663"/>
            <a:ext cx="658261" cy="823074"/>
          </a:xfrm>
          <a:prstGeom prst="flowChartPunchedCard">
            <a:avLst/>
          </a:prstGeom>
          <a:solidFill>
            <a:schemeClr val="bg1"/>
          </a:solidFill>
          <a:ln w="19080">
            <a:solidFill>
              <a:schemeClr val="accent1">
                <a:lumMod val="60000"/>
                <a:lumOff val="40000"/>
              </a:schemeClr>
            </a:solidFill>
            <a:round/>
          </a:ln>
        </p:spPr>
        <p:style>
          <a:lnRef idx="0">
            <a:scrgbClr r="0" g="0" b="0"/>
          </a:lnRef>
          <a:fillRef idx="0">
            <a:scrgbClr r="0" g="0" b="0"/>
          </a:fillRef>
          <a:effectRef idx="0">
            <a:scrgbClr r="0" g="0" b="0"/>
          </a:effectRef>
          <a:fontRef idx="minor"/>
        </p:style>
      </p:sp>
      <p:pic>
        <p:nvPicPr>
          <p:cNvPr id="621" name="Imagem 122"/>
          <p:cNvPicPr/>
          <p:nvPr/>
        </p:nvPicPr>
        <p:blipFill>
          <a:blip r:embed="rId6"/>
          <a:srcRect l="21887" r="21856" b="27658"/>
          <a:stretch/>
        </p:blipFill>
        <p:spPr>
          <a:xfrm>
            <a:off x="9765140" y="2480601"/>
            <a:ext cx="598929" cy="397528"/>
          </a:xfrm>
          <a:prstGeom prst="rect">
            <a:avLst/>
          </a:prstGeom>
          <a:ln>
            <a:noFill/>
          </a:ln>
        </p:spPr>
      </p:pic>
      <p:sp>
        <p:nvSpPr>
          <p:cNvPr id="622" name="CustomShape 11"/>
          <p:cNvSpPr/>
          <p:nvPr/>
        </p:nvSpPr>
        <p:spPr>
          <a:xfrm>
            <a:off x="9677460" y="3039645"/>
            <a:ext cx="773630"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R-2050</a:t>
            </a:r>
            <a:endParaRPr lang="pt-BR" sz="1648" spc="-1">
              <a:solidFill>
                <a:srgbClr val="000000"/>
              </a:solidFill>
              <a:uFill>
                <a:solidFill>
                  <a:srgbClr val="FFFFFF"/>
                </a:solidFill>
              </a:uFill>
              <a:latin typeface="Arial"/>
            </a:endParaRPr>
          </a:p>
        </p:txBody>
      </p:sp>
      <p:sp>
        <p:nvSpPr>
          <p:cNvPr id="623" name="CustomShape 12"/>
          <p:cNvSpPr/>
          <p:nvPr/>
        </p:nvSpPr>
        <p:spPr>
          <a:xfrm rot="10800000">
            <a:off x="3751792" y="3569023"/>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24" name="CustomShape 13"/>
          <p:cNvSpPr/>
          <p:nvPr/>
        </p:nvSpPr>
        <p:spPr>
          <a:xfrm>
            <a:off x="768686" y="2267663"/>
            <a:ext cx="658261" cy="823074"/>
          </a:xfrm>
          <a:prstGeom prst="flowChartPunchedCard">
            <a:avLst/>
          </a:prstGeom>
          <a:solidFill>
            <a:schemeClr val="bg1"/>
          </a:solidFill>
          <a:ln w="19080">
            <a:solidFill>
              <a:schemeClr val="accent1">
                <a:lumMod val="60000"/>
                <a:lumOff val="40000"/>
              </a:schemeClr>
            </a:solidFill>
            <a:round/>
          </a:ln>
        </p:spPr>
        <p:style>
          <a:lnRef idx="0">
            <a:scrgbClr r="0" g="0" b="0"/>
          </a:lnRef>
          <a:fillRef idx="0">
            <a:scrgbClr r="0" g="0" b="0"/>
          </a:fillRef>
          <a:effectRef idx="0">
            <a:scrgbClr r="0" g="0" b="0"/>
          </a:effectRef>
          <a:fontRef idx="minor"/>
        </p:style>
      </p:sp>
      <p:pic>
        <p:nvPicPr>
          <p:cNvPr id="625" name="Imagem 158"/>
          <p:cNvPicPr/>
          <p:nvPr/>
        </p:nvPicPr>
        <p:blipFill>
          <a:blip r:embed="rId6"/>
          <a:srcRect l="21887" r="21856" b="27658"/>
          <a:stretch/>
        </p:blipFill>
        <p:spPr>
          <a:xfrm>
            <a:off x="798352" y="2480601"/>
            <a:ext cx="598929" cy="397528"/>
          </a:xfrm>
          <a:prstGeom prst="rect">
            <a:avLst/>
          </a:prstGeom>
          <a:ln>
            <a:noFill/>
          </a:ln>
        </p:spPr>
      </p:pic>
      <p:sp>
        <p:nvSpPr>
          <p:cNvPr id="626" name="CustomShape 14"/>
          <p:cNvSpPr/>
          <p:nvPr/>
        </p:nvSpPr>
        <p:spPr>
          <a:xfrm>
            <a:off x="711001" y="3039645"/>
            <a:ext cx="773630"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R-2050</a:t>
            </a:r>
            <a:endParaRPr lang="pt-BR" sz="1648" spc="-1">
              <a:solidFill>
                <a:srgbClr val="000000"/>
              </a:solidFill>
              <a:uFill>
                <a:solidFill>
                  <a:srgbClr val="FFFFFF"/>
                </a:solidFill>
              </a:uFill>
              <a:latin typeface="Arial"/>
            </a:endParaRPr>
          </a:p>
        </p:txBody>
      </p:sp>
      <p:pic>
        <p:nvPicPr>
          <p:cNvPr id="627" name="Imagem 164"/>
          <p:cNvPicPr/>
          <p:nvPr/>
        </p:nvPicPr>
        <p:blipFill>
          <a:blip r:embed="rId3"/>
          <a:stretch/>
        </p:blipFill>
        <p:spPr>
          <a:xfrm>
            <a:off x="3287680" y="3898647"/>
            <a:ext cx="823074" cy="823074"/>
          </a:xfrm>
          <a:prstGeom prst="rect">
            <a:avLst/>
          </a:prstGeom>
          <a:ln>
            <a:noFill/>
          </a:ln>
        </p:spPr>
      </p:pic>
      <p:sp>
        <p:nvSpPr>
          <p:cNvPr id="628" name="CustomShape 15"/>
          <p:cNvSpPr/>
          <p:nvPr/>
        </p:nvSpPr>
        <p:spPr>
          <a:xfrm>
            <a:off x="2823897" y="4670629"/>
            <a:ext cx="1750309"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PJ / Agroindústria</a:t>
            </a:r>
            <a:endParaRPr lang="pt-BR" sz="1648" spc="-1">
              <a:solidFill>
                <a:srgbClr val="000000"/>
              </a:solidFill>
              <a:uFill>
                <a:solidFill>
                  <a:srgbClr val="FFFFFF"/>
                </a:solidFill>
              </a:uFill>
              <a:latin typeface="Arial"/>
            </a:endParaRPr>
          </a:p>
        </p:txBody>
      </p:sp>
      <p:sp>
        <p:nvSpPr>
          <p:cNvPr id="629" name="CustomShape 16"/>
          <p:cNvSpPr/>
          <p:nvPr/>
        </p:nvSpPr>
        <p:spPr>
          <a:xfrm>
            <a:off x="7029583" y="4670629"/>
            <a:ext cx="866914"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Exterior</a:t>
            </a:r>
            <a:endParaRPr lang="pt-BR" sz="1648" spc="-1">
              <a:solidFill>
                <a:srgbClr val="000000"/>
              </a:solidFill>
              <a:uFill>
                <a:solidFill>
                  <a:srgbClr val="FFFFFF"/>
                </a:solidFill>
              </a:uFill>
              <a:latin typeface="Arial"/>
            </a:endParaRPr>
          </a:p>
        </p:txBody>
      </p:sp>
      <p:pic>
        <p:nvPicPr>
          <p:cNvPr id="630" name="Imagem 177"/>
          <p:cNvPicPr/>
          <p:nvPr/>
        </p:nvPicPr>
        <p:blipFill>
          <a:blip r:embed="rId4"/>
          <a:stretch/>
        </p:blipFill>
        <p:spPr>
          <a:xfrm>
            <a:off x="5334321" y="4578334"/>
            <a:ext cx="493449" cy="493449"/>
          </a:xfrm>
          <a:prstGeom prst="rect">
            <a:avLst/>
          </a:prstGeom>
          <a:ln>
            <a:noFill/>
          </a:ln>
        </p:spPr>
      </p:pic>
      <p:pic>
        <p:nvPicPr>
          <p:cNvPr id="631" name="Imagem 178"/>
          <p:cNvPicPr/>
          <p:nvPr/>
        </p:nvPicPr>
        <p:blipFill>
          <a:blip r:embed="rId5"/>
          <a:stretch/>
        </p:blipFill>
        <p:spPr>
          <a:xfrm>
            <a:off x="5334321" y="3698235"/>
            <a:ext cx="493449" cy="493449"/>
          </a:xfrm>
          <a:prstGeom prst="rect">
            <a:avLst/>
          </a:prstGeom>
          <a:ln>
            <a:noFill/>
          </a:ln>
        </p:spPr>
      </p:pic>
      <p:sp>
        <p:nvSpPr>
          <p:cNvPr id="632" name="CustomShape 17"/>
          <p:cNvSpPr/>
          <p:nvPr/>
        </p:nvSpPr>
        <p:spPr>
          <a:xfrm>
            <a:off x="5082158" y="4116200"/>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633" name="CustomShape 18"/>
          <p:cNvSpPr/>
          <p:nvPr/>
        </p:nvSpPr>
        <p:spPr>
          <a:xfrm rot="10800000">
            <a:off x="8716933" y="5298895"/>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34" name="CustomShape 19"/>
          <p:cNvSpPr/>
          <p:nvPr/>
        </p:nvSpPr>
        <p:spPr>
          <a:xfrm rot="10800000">
            <a:off x="3751792" y="5200007"/>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35" name="CustomShape 20"/>
          <p:cNvSpPr/>
          <p:nvPr/>
        </p:nvSpPr>
        <p:spPr>
          <a:xfrm>
            <a:off x="768686" y="3898647"/>
            <a:ext cx="658261" cy="823074"/>
          </a:xfrm>
          <a:prstGeom prst="flowChartPunchedCard">
            <a:avLst/>
          </a:prstGeom>
          <a:solidFill>
            <a:schemeClr val="bg1"/>
          </a:solidFill>
          <a:ln w="19080">
            <a:solidFill>
              <a:schemeClr val="accent1">
                <a:lumMod val="60000"/>
                <a:lumOff val="40000"/>
              </a:schemeClr>
            </a:solidFill>
            <a:round/>
          </a:ln>
        </p:spPr>
        <p:style>
          <a:lnRef idx="0">
            <a:scrgbClr r="0" g="0" b="0"/>
          </a:lnRef>
          <a:fillRef idx="0">
            <a:scrgbClr r="0" g="0" b="0"/>
          </a:fillRef>
          <a:effectRef idx="0">
            <a:scrgbClr r="0" g="0" b="0"/>
          </a:effectRef>
          <a:fontRef idx="minor"/>
        </p:style>
      </p:sp>
      <p:pic>
        <p:nvPicPr>
          <p:cNvPr id="636" name="Imagem 174"/>
          <p:cNvPicPr/>
          <p:nvPr/>
        </p:nvPicPr>
        <p:blipFill>
          <a:blip r:embed="rId6"/>
          <a:srcRect l="21887" r="21856" b="27658"/>
          <a:stretch/>
        </p:blipFill>
        <p:spPr>
          <a:xfrm>
            <a:off x="798352" y="4111585"/>
            <a:ext cx="598929" cy="397528"/>
          </a:xfrm>
          <a:prstGeom prst="rect">
            <a:avLst/>
          </a:prstGeom>
          <a:ln>
            <a:noFill/>
          </a:ln>
        </p:spPr>
      </p:pic>
      <p:sp>
        <p:nvSpPr>
          <p:cNvPr id="637" name="CustomShape 21"/>
          <p:cNvSpPr/>
          <p:nvPr/>
        </p:nvSpPr>
        <p:spPr>
          <a:xfrm>
            <a:off x="711001" y="4670629"/>
            <a:ext cx="773630"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R-2050</a:t>
            </a:r>
            <a:endParaRPr lang="pt-BR" sz="1648" spc="-1">
              <a:solidFill>
                <a:srgbClr val="000000"/>
              </a:solidFill>
              <a:uFill>
                <a:solidFill>
                  <a:srgbClr val="FFFFFF"/>
                </a:solidFill>
              </a:uFill>
              <a:latin typeface="Arial"/>
            </a:endParaRPr>
          </a:p>
        </p:txBody>
      </p:sp>
      <p:sp>
        <p:nvSpPr>
          <p:cNvPr id="638" name="CustomShape 22"/>
          <p:cNvSpPr/>
          <p:nvPr/>
        </p:nvSpPr>
        <p:spPr>
          <a:xfrm>
            <a:off x="8526410" y="5843106"/>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639" name="Imagem 185"/>
          <p:cNvPicPr/>
          <p:nvPr/>
        </p:nvPicPr>
        <p:blipFill>
          <a:blip r:embed="rId3"/>
          <a:stretch/>
        </p:blipFill>
        <p:spPr>
          <a:xfrm>
            <a:off x="3287680" y="5529962"/>
            <a:ext cx="823074" cy="823074"/>
          </a:xfrm>
          <a:prstGeom prst="rect">
            <a:avLst/>
          </a:prstGeom>
          <a:ln>
            <a:noFill/>
          </a:ln>
        </p:spPr>
      </p:pic>
      <p:sp>
        <p:nvSpPr>
          <p:cNvPr id="640" name="CustomShape 23"/>
          <p:cNvSpPr/>
          <p:nvPr/>
        </p:nvSpPr>
        <p:spPr>
          <a:xfrm>
            <a:off x="9739430" y="5535566"/>
            <a:ext cx="624639" cy="778574"/>
          </a:xfrm>
          <a:custGeom>
            <a:avLst/>
            <a:gdLst/>
            <a:ahLst/>
            <a:cxnLst/>
            <a:rect l="l" t="t" r="r" b="b"/>
            <a:pathLst>
              <a:path w="720001" h="720001">
                <a:moveTo>
                  <a:pt x="0" y="268019"/>
                </a:moveTo>
                <a:cubicBezTo>
                  <a:pt x="107950" y="207908"/>
                  <a:pt x="123388" y="222250"/>
                  <a:pt x="297799" y="6350"/>
                </a:cubicBezTo>
                <a:lnTo>
                  <a:pt x="657151" y="0"/>
                </a:lnTo>
                <a:cubicBezTo>
                  <a:pt x="691862" y="0"/>
                  <a:pt x="720000" y="28138"/>
                  <a:pt x="720000" y="62849"/>
                </a:cubicBezTo>
                <a:lnTo>
                  <a:pt x="720000" y="657151"/>
                </a:lnTo>
                <a:cubicBezTo>
                  <a:pt x="720000" y="691862"/>
                  <a:pt x="691862" y="720000"/>
                  <a:pt x="657151" y="720000"/>
                </a:cubicBezTo>
                <a:lnTo>
                  <a:pt x="62849" y="720000"/>
                </a:lnTo>
                <a:cubicBezTo>
                  <a:pt x="28138" y="720000"/>
                  <a:pt x="0" y="691862"/>
                  <a:pt x="0" y="657151"/>
                </a:cubicBezTo>
                <a:lnTo>
                  <a:pt x="0" y="268019"/>
                </a:lnTo>
              </a:path>
            </a:pathLst>
          </a:custGeom>
          <a:solidFill>
            <a:schemeClr val="bg1">
              <a:lumMod val="95000"/>
            </a:schemeClr>
          </a:solidFill>
          <a:ln w="57240">
            <a:solidFill>
              <a:srgbClr val="00B050"/>
            </a:solidFill>
            <a:round/>
          </a:ln>
        </p:spPr>
        <p:style>
          <a:lnRef idx="2">
            <a:schemeClr val="accent1">
              <a:shade val="50000"/>
            </a:schemeClr>
          </a:lnRef>
          <a:fillRef idx="1">
            <a:schemeClr val="accent1"/>
          </a:fillRef>
          <a:effectRef idx="0">
            <a:schemeClr val="accent1"/>
          </a:effectRef>
          <a:fontRef idx="minor"/>
        </p:style>
      </p:sp>
      <p:sp>
        <p:nvSpPr>
          <p:cNvPr id="641" name="CustomShape 24"/>
          <p:cNvSpPr/>
          <p:nvPr/>
        </p:nvSpPr>
        <p:spPr>
          <a:xfrm flipH="1">
            <a:off x="9705149" y="5491066"/>
            <a:ext cx="289411" cy="328636"/>
          </a:xfrm>
          <a:prstGeom prst="rtTriangle">
            <a:avLst/>
          </a:prstGeom>
          <a:gradFill>
            <a:gsLst>
              <a:gs pos="0">
                <a:schemeClr val="accent4"/>
              </a:gs>
              <a:gs pos="59000">
                <a:schemeClr val="accent4">
                  <a:tint val="44500"/>
                  <a:satMod val="160000"/>
                </a:schemeClr>
              </a:gs>
              <a:gs pos="100000">
                <a:schemeClr val="accent4">
                  <a:tint val="23500"/>
                  <a:satMod val="160000"/>
                </a:schemeClr>
              </a:gs>
            </a:gsLst>
            <a:lin ang="7200000"/>
          </a:gradFill>
          <a:ln>
            <a:noFill/>
          </a:ln>
        </p:spPr>
        <p:style>
          <a:lnRef idx="2">
            <a:schemeClr val="accent1">
              <a:shade val="50000"/>
            </a:schemeClr>
          </a:lnRef>
          <a:fillRef idx="1">
            <a:schemeClr val="accent1"/>
          </a:fillRef>
          <a:effectRef idx="0">
            <a:schemeClr val="accent1"/>
          </a:effectRef>
          <a:fontRef idx="minor"/>
        </p:style>
      </p:sp>
      <p:sp>
        <p:nvSpPr>
          <p:cNvPr id="642" name="CustomShape 25"/>
          <p:cNvSpPr/>
          <p:nvPr/>
        </p:nvSpPr>
        <p:spPr>
          <a:xfrm rot="18900000">
            <a:off x="9739430" y="5545454"/>
            <a:ext cx="221508" cy="229749"/>
          </a:xfrm>
          <a:prstGeom prst="pie">
            <a:avLst>
              <a:gd name="adj1" fmla="val 21323438"/>
              <a:gd name="adj2" fmla="val 10901535"/>
            </a:avLst>
          </a:prstGeom>
          <a:gradFill>
            <a:gsLst>
              <a:gs pos="6000">
                <a:srgbClr val="00B0F0"/>
              </a:gs>
              <a:gs pos="76000">
                <a:schemeClr val="accent1">
                  <a:tint val="44500"/>
                  <a:satMod val="160000"/>
                </a:schemeClr>
              </a:gs>
              <a:gs pos="100000">
                <a:schemeClr val="accent1">
                  <a:tint val="23500"/>
                  <a:satMod val="160000"/>
                </a:schemeClr>
              </a:gs>
            </a:gsLst>
            <a:lin ang="18900000"/>
          </a:gradFill>
          <a:ln>
            <a:noFill/>
          </a:ln>
        </p:spPr>
        <p:style>
          <a:lnRef idx="2">
            <a:schemeClr val="accent1">
              <a:shade val="50000"/>
            </a:schemeClr>
          </a:lnRef>
          <a:fillRef idx="1">
            <a:schemeClr val="accent1"/>
          </a:fillRef>
          <a:effectRef idx="0">
            <a:schemeClr val="accent1"/>
          </a:effectRef>
          <a:fontRef idx="minor"/>
        </p:style>
      </p:sp>
      <p:sp>
        <p:nvSpPr>
          <p:cNvPr id="643" name="CustomShape 26"/>
          <p:cNvSpPr/>
          <p:nvPr/>
        </p:nvSpPr>
        <p:spPr>
          <a:xfrm>
            <a:off x="2823897" y="6301614"/>
            <a:ext cx="1750309"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PJ / Agroindústria</a:t>
            </a:r>
            <a:endParaRPr lang="pt-BR" sz="1648" spc="-1">
              <a:solidFill>
                <a:srgbClr val="000000"/>
              </a:solidFill>
              <a:uFill>
                <a:solidFill>
                  <a:srgbClr val="FFFFFF"/>
                </a:solidFill>
              </a:uFill>
              <a:latin typeface="Arial"/>
            </a:endParaRPr>
          </a:p>
        </p:txBody>
      </p:sp>
      <p:sp>
        <p:nvSpPr>
          <p:cNvPr id="644" name="CustomShape 27"/>
          <p:cNvSpPr/>
          <p:nvPr/>
        </p:nvSpPr>
        <p:spPr>
          <a:xfrm>
            <a:off x="6825215" y="6301614"/>
            <a:ext cx="1275978"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PAA (Conab)</a:t>
            </a:r>
            <a:endParaRPr lang="pt-BR" sz="1648" spc="-1">
              <a:solidFill>
                <a:srgbClr val="000000"/>
              </a:solidFill>
              <a:uFill>
                <a:solidFill>
                  <a:srgbClr val="FFFFFF"/>
                </a:solidFill>
              </a:uFill>
              <a:latin typeface="Arial"/>
            </a:endParaRPr>
          </a:p>
        </p:txBody>
      </p:sp>
      <p:pic>
        <p:nvPicPr>
          <p:cNvPr id="645" name="Imagem 198"/>
          <p:cNvPicPr/>
          <p:nvPr/>
        </p:nvPicPr>
        <p:blipFill>
          <a:blip r:embed="rId4"/>
          <a:stretch/>
        </p:blipFill>
        <p:spPr>
          <a:xfrm>
            <a:off x="5334321" y="6209648"/>
            <a:ext cx="493449" cy="493449"/>
          </a:xfrm>
          <a:prstGeom prst="rect">
            <a:avLst/>
          </a:prstGeom>
          <a:ln>
            <a:noFill/>
          </a:ln>
        </p:spPr>
      </p:pic>
      <p:pic>
        <p:nvPicPr>
          <p:cNvPr id="646" name="Imagem 199"/>
          <p:cNvPicPr/>
          <p:nvPr/>
        </p:nvPicPr>
        <p:blipFill>
          <a:blip r:embed="rId5"/>
          <a:stretch/>
        </p:blipFill>
        <p:spPr>
          <a:xfrm>
            <a:off x="5334321" y="5329550"/>
            <a:ext cx="493449" cy="493449"/>
          </a:xfrm>
          <a:prstGeom prst="rect">
            <a:avLst/>
          </a:prstGeom>
          <a:ln>
            <a:noFill/>
          </a:ln>
        </p:spPr>
      </p:pic>
      <p:sp>
        <p:nvSpPr>
          <p:cNvPr id="647" name="CustomShape 28"/>
          <p:cNvSpPr/>
          <p:nvPr/>
        </p:nvSpPr>
        <p:spPr>
          <a:xfrm>
            <a:off x="5082158" y="5747185"/>
            <a:ext cx="1317511" cy="328636"/>
          </a:xfrm>
          <a:prstGeom prst="rightArrow">
            <a:avLst>
              <a:gd name="adj1" fmla="val 44773"/>
              <a:gd name="adj2" fmla="val 81363"/>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648" name="CustomShape 29"/>
          <p:cNvSpPr/>
          <p:nvPr/>
        </p:nvSpPr>
        <p:spPr>
          <a:xfrm rot="10800000">
            <a:off x="8716933" y="6929879"/>
            <a:ext cx="1317511" cy="328636"/>
          </a:xfrm>
          <a:prstGeom prst="rightArrow">
            <a:avLst>
              <a:gd name="adj1" fmla="val 44773"/>
              <a:gd name="adj2" fmla="val 81363"/>
            </a:avLst>
          </a:prstGeom>
          <a:gradFill>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49" name="CustomShape 30"/>
          <p:cNvSpPr/>
          <p:nvPr/>
        </p:nvSpPr>
        <p:spPr>
          <a:xfrm>
            <a:off x="9682734" y="6301614"/>
            <a:ext cx="763741"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S-1250</a:t>
            </a:r>
            <a:endParaRPr lang="pt-BR" sz="1648" spc="-1">
              <a:solidFill>
                <a:srgbClr val="000000"/>
              </a:solidFill>
              <a:uFill>
                <a:solidFill>
                  <a:srgbClr val="FFFFFF"/>
                </a:solidFill>
              </a:uFill>
              <a:latin typeface="Arial"/>
            </a:endParaRPr>
          </a:p>
        </p:txBody>
      </p:sp>
      <p:sp>
        <p:nvSpPr>
          <p:cNvPr id="650" name="CustomShape 31"/>
          <p:cNvSpPr/>
          <p:nvPr/>
        </p:nvSpPr>
        <p:spPr>
          <a:xfrm rot="10800000">
            <a:off x="3751792" y="6830992"/>
            <a:ext cx="557066" cy="328636"/>
          </a:xfrm>
          <a:prstGeom prst="rightArrow">
            <a:avLst>
              <a:gd name="adj1" fmla="val 44773"/>
              <a:gd name="adj2" fmla="val 81363"/>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651" name="CustomShape 32"/>
          <p:cNvSpPr/>
          <p:nvPr/>
        </p:nvSpPr>
        <p:spPr>
          <a:xfrm>
            <a:off x="768686" y="5529962"/>
            <a:ext cx="658261" cy="823074"/>
          </a:xfrm>
          <a:prstGeom prst="flowChartPunchedCard">
            <a:avLst/>
          </a:prstGeom>
          <a:solidFill>
            <a:schemeClr val="bg1"/>
          </a:solidFill>
          <a:ln w="19080">
            <a:solidFill>
              <a:schemeClr val="accent1">
                <a:lumMod val="60000"/>
                <a:lumOff val="40000"/>
              </a:schemeClr>
            </a:solidFill>
            <a:round/>
          </a:ln>
        </p:spPr>
        <p:style>
          <a:lnRef idx="0">
            <a:scrgbClr r="0" g="0" b="0"/>
          </a:lnRef>
          <a:fillRef idx="0">
            <a:scrgbClr r="0" g="0" b="0"/>
          </a:fillRef>
          <a:effectRef idx="0">
            <a:scrgbClr r="0" g="0" b="0"/>
          </a:effectRef>
          <a:fontRef idx="minor"/>
        </p:style>
      </p:sp>
      <p:pic>
        <p:nvPicPr>
          <p:cNvPr id="652" name="Imagem 195"/>
          <p:cNvPicPr/>
          <p:nvPr/>
        </p:nvPicPr>
        <p:blipFill>
          <a:blip r:embed="rId6"/>
          <a:srcRect l="21887" r="21856" b="27658"/>
          <a:stretch/>
        </p:blipFill>
        <p:spPr>
          <a:xfrm>
            <a:off x="798352" y="5742570"/>
            <a:ext cx="598929" cy="397528"/>
          </a:xfrm>
          <a:prstGeom prst="rect">
            <a:avLst/>
          </a:prstGeom>
          <a:ln>
            <a:noFill/>
          </a:ln>
        </p:spPr>
      </p:pic>
      <p:sp>
        <p:nvSpPr>
          <p:cNvPr id="653" name="CustomShape 33"/>
          <p:cNvSpPr/>
          <p:nvPr/>
        </p:nvSpPr>
        <p:spPr>
          <a:xfrm>
            <a:off x="711001" y="6301614"/>
            <a:ext cx="773630" cy="304903"/>
          </a:xfrm>
          <a:prstGeom prst="rect">
            <a:avLst/>
          </a:prstGeom>
          <a:noFill/>
          <a:ln>
            <a:noFill/>
          </a:ln>
        </p:spPr>
        <p:style>
          <a:lnRef idx="0">
            <a:scrgbClr r="0" g="0" b="0"/>
          </a:lnRef>
          <a:fillRef idx="0">
            <a:scrgbClr r="0" g="0" b="0"/>
          </a:fillRef>
          <a:effectRef idx="0">
            <a:scrgbClr r="0" g="0" b="0"/>
          </a:effectRef>
          <a:fontRef idx="minor"/>
        </p:style>
        <p:txBody>
          <a:bodyPr wrap="none" lIns="82406" tIns="41203" rIns="82406" bIns="41203"/>
          <a:lstStyle/>
          <a:p>
            <a:pPr algn="ctr">
              <a:lnSpc>
                <a:spcPct val="100000"/>
              </a:lnSpc>
            </a:pPr>
            <a:r>
              <a:rPr lang="pt-BR" sz="1465" b="1" spc="-1">
                <a:solidFill>
                  <a:srgbClr val="000000"/>
                </a:solidFill>
                <a:uFill>
                  <a:solidFill>
                    <a:srgbClr val="FFFFFF"/>
                  </a:solidFill>
                </a:uFill>
                <a:latin typeface="Arial"/>
                <a:ea typeface="DejaVu Sans"/>
              </a:rPr>
              <a:t>R-2050</a:t>
            </a:r>
            <a:endParaRPr lang="pt-BR" sz="1648" spc="-1">
              <a:solidFill>
                <a:srgbClr val="000000"/>
              </a:solidFill>
              <a:uFill>
                <a:solidFill>
                  <a:srgbClr val="FFFFFF"/>
                </a:solidFill>
              </a:uFill>
              <a:latin typeface="Arial"/>
            </a:endParaRPr>
          </a:p>
        </p:txBody>
      </p:sp>
      <p:pic>
        <p:nvPicPr>
          <p:cNvPr id="654" name="Imagem 207"/>
          <p:cNvPicPr/>
          <p:nvPr/>
        </p:nvPicPr>
        <p:blipFill>
          <a:blip/>
          <a:stretch/>
        </p:blipFill>
        <p:spPr>
          <a:xfrm>
            <a:off x="7050019" y="3898647"/>
            <a:ext cx="823074" cy="823074"/>
          </a:xfrm>
          <a:prstGeom prst="rect">
            <a:avLst/>
          </a:prstGeom>
          <a:ln>
            <a:noFill/>
          </a:ln>
        </p:spPr>
      </p:pic>
    </p:spTree>
    <p:extLst>
      <p:ext uri="{BB962C8B-B14F-4D97-AF65-F5344CB8AC3E}">
        <p14:creationId xmlns:p14="http://schemas.microsoft.com/office/powerpoint/2010/main" val="3159354875"/>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836640" y="2200680"/>
            <a:ext cx="9794880" cy="509868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1386"/>
              </a:spcAft>
            </a:pPr>
            <a:r>
              <a:rPr lang="pt-BR" sz="2770" b="1" strike="noStrike" spc="-1" dirty="0">
                <a:solidFill>
                  <a:srgbClr val="000080"/>
                </a:solidFill>
                <a:uFill>
                  <a:solidFill>
                    <a:srgbClr val="FFFFFF"/>
                  </a:solidFill>
                </a:uFill>
                <a:latin typeface="Verdana"/>
                <a:ea typeface="Microsoft YaHei"/>
              </a:rPr>
              <a:t>Comercialização:</a:t>
            </a:r>
            <a:endParaRPr lang="pt-BR" sz="1800" b="0" strike="noStrike" spc="-1" dirty="0">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770" b="1" strike="noStrike" spc="-1" dirty="0">
                <a:solidFill>
                  <a:srgbClr val="000080"/>
                </a:solidFill>
                <a:uFill>
                  <a:solidFill>
                    <a:srgbClr val="FFFFFF"/>
                  </a:solidFill>
                </a:uFill>
                <a:latin typeface="Verdana"/>
                <a:ea typeface="Microsoft YaHei"/>
              </a:rPr>
              <a:t>De </a:t>
            </a:r>
            <a:r>
              <a:rPr lang="pt-BR" sz="2770" b="1" strike="noStrike" spc="-1" dirty="0" smtClean="0">
                <a:solidFill>
                  <a:srgbClr val="000080"/>
                </a:solidFill>
                <a:uFill>
                  <a:solidFill>
                    <a:srgbClr val="FFFFFF"/>
                  </a:solidFill>
                </a:uFill>
                <a:latin typeface="Verdana"/>
                <a:ea typeface="Microsoft YaHei"/>
              </a:rPr>
              <a:t>PF/SE </a:t>
            </a:r>
            <a:r>
              <a:rPr lang="pt-BR" sz="2770" b="1" strike="noStrike" spc="-1" dirty="0">
                <a:solidFill>
                  <a:srgbClr val="000080"/>
                </a:solidFill>
                <a:uFill>
                  <a:solidFill>
                    <a:srgbClr val="FFFFFF"/>
                  </a:solidFill>
                </a:uFill>
                <a:latin typeface="Verdana"/>
                <a:ea typeface="Microsoft YaHei"/>
              </a:rPr>
              <a:t>para PF – eSocial – recolhimento próprio e sub-rogação;</a:t>
            </a:r>
            <a:endParaRPr lang="pt-BR" sz="1800" b="0" strike="noStrike" spc="-1" dirty="0">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770" b="1" strike="noStrike" spc="-1" dirty="0">
                <a:solidFill>
                  <a:srgbClr val="000080"/>
                </a:solidFill>
                <a:uFill>
                  <a:solidFill>
                    <a:srgbClr val="FFFFFF"/>
                  </a:solidFill>
                </a:uFill>
                <a:latin typeface="Verdana"/>
                <a:ea typeface="Microsoft YaHei"/>
              </a:rPr>
              <a:t>De </a:t>
            </a:r>
            <a:r>
              <a:rPr lang="pt-BR" sz="2770" b="1" strike="noStrike" spc="-1" dirty="0" smtClean="0">
                <a:solidFill>
                  <a:srgbClr val="000080"/>
                </a:solidFill>
                <a:uFill>
                  <a:solidFill>
                    <a:srgbClr val="FFFFFF"/>
                  </a:solidFill>
                </a:uFill>
                <a:latin typeface="Verdana"/>
                <a:ea typeface="Microsoft YaHei"/>
              </a:rPr>
              <a:t>PF/SE </a:t>
            </a:r>
            <a:r>
              <a:rPr lang="pt-BR" sz="2770" b="1" strike="noStrike" spc="-1" dirty="0">
                <a:solidFill>
                  <a:srgbClr val="000080"/>
                </a:solidFill>
                <a:uFill>
                  <a:solidFill>
                    <a:srgbClr val="FFFFFF"/>
                  </a:solidFill>
                </a:uFill>
                <a:latin typeface="Verdana"/>
                <a:ea typeface="Microsoft YaHei"/>
              </a:rPr>
              <a:t>para PJ – eSocial – </a:t>
            </a:r>
            <a:r>
              <a:rPr lang="pt-BR" sz="2770" b="1" strike="noStrike" spc="-1" dirty="0" err="1">
                <a:solidFill>
                  <a:srgbClr val="000080"/>
                </a:solidFill>
                <a:uFill>
                  <a:solidFill>
                    <a:srgbClr val="FFFFFF"/>
                  </a:solidFill>
                </a:uFill>
                <a:latin typeface="Verdana"/>
                <a:ea typeface="Microsoft YaHei"/>
              </a:rPr>
              <a:t>subrogação</a:t>
            </a:r>
            <a:r>
              <a:rPr lang="pt-BR" sz="2770" b="1" strike="noStrike" spc="-1" dirty="0">
                <a:solidFill>
                  <a:srgbClr val="000080"/>
                </a:solidFill>
                <a:uFill>
                  <a:solidFill>
                    <a:srgbClr val="FFFFFF"/>
                  </a:solidFill>
                </a:uFill>
                <a:latin typeface="Verdana"/>
                <a:ea typeface="Microsoft YaHei"/>
              </a:rPr>
              <a:t> na aquisição;</a:t>
            </a:r>
            <a:endParaRPr lang="pt-BR" sz="1800" b="0" strike="noStrike" spc="-1" dirty="0">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770" b="1" strike="noStrike" spc="-1" dirty="0">
                <a:solidFill>
                  <a:srgbClr val="000080"/>
                </a:solidFill>
                <a:uFill>
                  <a:solidFill>
                    <a:srgbClr val="FFFFFF"/>
                  </a:solidFill>
                </a:uFill>
                <a:latin typeface="Verdana"/>
                <a:ea typeface="Microsoft YaHei"/>
              </a:rPr>
              <a:t>De </a:t>
            </a:r>
            <a:r>
              <a:rPr lang="pt-BR" sz="2770" b="1" strike="noStrike" spc="-1" dirty="0" smtClean="0">
                <a:solidFill>
                  <a:srgbClr val="000080"/>
                </a:solidFill>
                <a:uFill>
                  <a:solidFill>
                    <a:srgbClr val="FFFFFF"/>
                  </a:solidFill>
                </a:uFill>
                <a:latin typeface="Verdana"/>
                <a:ea typeface="Microsoft YaHei"/>
              </a:rPr>
              <a:t>PF/SE </a:t>
            </a:r>
            <a:r>
              <a:rPr lang="pt-BR" sz="2770" b="1" strike="noStrike" spc="-1" dirty="0">
                <a:solidFill>
                  <a:srgbClr val="000080"/>
                </a:solidFill>
                <a:uFill>
                  <a:solidFill>
                    <a:srgbClr val="FFFFFF"/>
                  </a:solidFill>
                </a:uFill>
                <a:latin typeface="Verdana"/>
                <a:ea typeface="Microsoft YaHei"/>
              </a:rPr>
              <a:t>para PAA – eSocial – </a:t>
            </a:r>
            <a:r>
              <a:rPr lang="pt-BR" sz="2770" b="1" i="1" strike="noStrike" spc="-1" dirty="0" err="1">
                <a:solidFill>
                  <a:srgbClr val="000080"/>
                </a:solidFill>
                <a:uFill>
                  <a:solidFill>
                    <a:srgbClr val="FFFFFF"/>
                  </a:solidFill>
                </a:uFill>
                <a:latin typeface="Verdana"/>
                <a:ea typeface="Microsoft YaHei"/>
              </a:rPr>
              <a:t>subrogação</a:t>
            </a:r>
            <a:r>
              <a:rPr lang="pt-BR" sz="2770" b="1" i="1" strike="noStrike" spc="-1" dirty="0">
                <a:solidFill>
                  <a:srgbClr val="000080"/>
                </a:solidFill>
                <a:uFill>
                  <a:solidFill>
                    <a:srgbClr val="FFFFFF"/>
                  </a:solidFill>
                </a:uFill>
                <a:latin typeface="Verdana"/>
                <a:ea typeface="Microsoft YaHei"/>
              </a:rPr>
              <a:t> na  aquisição;</a:t>
            </a:r>
            <a:endParaRPr lang="pt-BR" sz="1800" b="0" strike="noStrike" spc="-1" dirty="0">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400" b="1" i="1" strike="noStrike" spc="-1" dirty="0">
                <a:solidFill>
                  <a:srgbClr val="000080"/>
                </a:solidFill>
                <a:uFill>
                  <a:solidFill>
                    <a:srgbClr val="FFFFFF"/>
                  </a:solidFill>
                </a:uFill>
                <a:latin typeface="Verdana"/>
                <a:ea typeface="Microsoft YaHei"/>
              </a:rPr>
              <a:t>De PJ para PAA – eSocial/EFD-</a:t>
            </a:r>
            <a:r>
              <a:rPr lang="pt-BR" sz="2400" b="1" strike="noStrike" spc="-1" dirty="0" err="1">
                <a:solidFill>
                  <a:srgbClr val="000080"/>
                </a:solidFill>
                <a:uFill>
                  <a:solidFill>
                    <a:srgbClr val="FFFFFF"/>
                  </a:solidFill>
                </a:uFill>
                <a:latin typeface="Verdana"/>
                <a:ea typeface="Microsoft YaHei"/>
              </a:rPr>
              <a:t>Reinf</a:t>
            </a:r>
            <a:r>
              <a:rPr lang="pt-BR" sz="2400" b="1" strike="noStrike" spc="-1" dirty="0">
                <a:solidFill>
                  <a:srgbClr val="000080"/>
                </a:solidFill>
                <a:uFill>
                  <a:solidFill>
                    <a:srgbClr val="FFFFFF"/>
                  </a:solidFill>
                </a:uFill>
                <a:latin typeface="Verdana"/>
                <a:ea typeface="Microsoft YaHei"/>
              </a:rPr>
              <a:t> </a:t>
            </a:r>
            <a:r>
              <a:rPr lang="pt-BR" sz="1800" b="1" strike="noStrike" spc="-1" dirty="0">
                <a:solidFill>
                  <a:srgbClr val="FF0000"/>
                </a:solidFill>
                <a:uFill>
                  <a:solidFill>
                    <a:srgbClr val="FFFFFF"/>
                  </a:solidFill>
                </a:uFill>
                <a:latin typeface="Verdana"/>
                <a:ea typeface="Microsoft YaHei"/>
              </a:rPr>
              <a:t>(PJ, SENAR R-2050) e PAA, S-1250 Sub-Rogação; </a:t>
            </a:r>
            <a:endParaRPr lang="pt-BR" sz="1800" b="0" strike="noStrike" spc="-1" dirty="0">
              <a:solidFill>
                <a:srgbClr val="000000"/>
              </a:solidFill>
              <a:uFill>
                <a:solidFill>
                  <a:srgbClr val="FFFFFF"/>
                </a:solidFill>
              </a:uFill>
              <a:latin typeface="Arial"/>
            </a:endParaRPr>
          </a:p>
          <a:p>
            <a:pPr marL="216000" indent="-215640">
              <a:lnSpc>
                <a:spcPct val="100000"/>
              </a:lnSpc>
              <a:spcBef>
                <a:spcPts val="303"/>
              </a:spcBef>
              <a:spcAft>
                <a:spcPts val="1386"/>
              </a:spcAft>
              <a:buClr>
                <a:srgbClr val="000080"/>
              </a:buClr>
              <a:buFont typeface="Wingdings" charset="2"/>
              <a:buChar char=""/>
            </a:pPr>
            <a:r>
              <a:rPr lang="pt-BR" sz="2770" b="1" strike="noStrike" spc="-1" dirty="0">
                <a:solidFill>
                  <a:srgbClr val="000080"/>
                </a:solidFill>
                <a:uFill>
                  <a:solidFill>
                    <a:srgbClr val="FFFFFF"/>
                  </a:solidFill>
                </a:uFill>
                <a:latin typeface="Verdana"/>
                <a:ea typeface="Microsoft YaHei"/>
              </a:rPr>
              <a:t>De PJ, exceto para PAA–EFD-</a:t>
            </a:r>
            <a:r>
              <a:rPr lang="pt-BR" sz="2770" b="1" strike="noStrike" spc="-1" dirty="0" err="1">
                <a:solidFill>
                  <a:srgbClr val="000080"/>
                </a:solidFill>
                <a:uFill>
                  <a:solidFill>
                    <a:srgbClr val="FFFFFF"/>
                  </a:solidFill>
                </a:uFill>
                <a:latin typeface="Verdana"/>
                <a:ea typeface="Microsoft YaHei"/>
              </a:rPr>
              <a:t>Reinf</a:t>
            </a:r>
            <a:r>
              <a:rPr lang="pt-BR" sz="2770" b="1" strike="noStrike" spc="-1" dirty="0">
                <a:solidFill>
                  <a:srgbClr val="000080"/>
                </a:solidFill>
                <a:uFill>
                  <a:solidFill>
                    <a:srgbClr val="FFFFFF"/>
                  </a:solidFill>
                </a:uFill>
                <a:latin typeface="Verdana"/>
                <a:ea typeface="Microsoft YaHei"/>
              </a:rPr>
              <a:t> (R-2050).</a:t>
            </a:r>
            <a:endParaRPr lang="pt-BR" sz="1800" b="0" strike="noStrike" spc="-1" dirty="0">
              <a:solidFill>
                <a:srgbClr val="000000"/>
              </a:solidFill>
              <a:uFill>
                <a:solidFill>
                  <a:srgbClr val="FFFFFF"/>
                </a:solidFill>
              </a:uFill>
              <a:latin typeface="Arial"/>
            </a:endParaRPr>
          </a:p>
        </p:txBody>
      </p:sp>
      <p:sp>
        <p:nvSpPr>
          <p:cNvPr id="228" name="CustomShape 2"/>
          <p:cNvSpPr/>
          <p:nvPr/>
        </p:nvSpPr>
        <p:spPr>
          <a:xfrm>
            <a:off x="770040" y="1279800"/>
            <a:ext cx="9006480" cy="642240"/>
          </a:xfrm>
          <a:prstGeom prst="rect">
            <a:avLst/>
          </a:prstGeom>
          <a:noFill/>
          <a:ln>
            <a:noFill/>
          </a:ln>
        </p:spPr>
        <p:style>
          <a:lnRef idx="0">
            <a:scrgbClr r="0" g="0" b="0"/>
          </a:lnRef>
          <a:fillRef idx="0">
            <a:scrgbClr r="0" g="0" b="0"/>
          </a:fillRef>
          <a:effectRef idx="0">
            <a:scrgbClr r="0" g="0" b="0"/>
          </a:effectRef>
          <a:fontRef idx="minor"/>
        </p:style>
        <p:txBody>
          <a:bodyPr lIns="86040" tIns="43200" rIns="86040" bIns="43200"/>
          <a:lstStyle/>
          <a:p>
            <a:pPr>
              <a:lnSpc>
                <a:spcPct val="100000"/>
              </a:lnSpc>
              <a:spcBef>
                <a:spcPts val="303"/>
              </a:spcBef>
              <a:spcAft>
                <a:spcPts val="853"/>
              </a:spcAft>
            </a:pPr>
            <a:r>
              <a:rPr lang="pt-BR" sz="3700" b="1" strike="noStrike" spc="-1">
                <a:solidFill>
                  <a:srgbClr val="000080"/>
                </a:solidFill>
                <a:uFill>
                  <a:solidFill>
                    <a:srgbClr val="FFFFFF"/>
                  </a:solidFill>
                </a:uFill>
                <a:latin typeface="Verdana"/>
                <a:ea typeface="Microsoft YaHei"/>
              </a:rPr>
              <a:t>Tributação Prod. Rural - Resumo</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17172066"/>
      </p:ext>
    </p:extLst>
  </p:cSld>
  <p:clrMapOvr>
    <a:masterClrMapping/>
  </p:clrMapOvr>
  <p:transition>
    <p:dissolv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m 40"/>
          <p:cNvPicPr/>
          <p:nvPr/>
        </p:nvPicPr>
        <p:blipFill>
          <a:blip r:embed="rId2"/>
          <a:stretch/>
        </p:blipFill>
        <p:spPr>
          <a:xfrm>
            <a:off x="300600" y="12960"/>
            <a:ext cx="10562400" cy="7921080"/>
          </a:xfrm>
          <a:prstGeom prst="rect">
            <a:avLst/>
          </a:prstGeom>
          <a:ln>
            <a:noFill/>
          </a:ln>
        </p:spPr>
      </p:pic>
      <p:sp>
        <p:nvSpPr>
          <p:cNvPr id="230" name="CustomShape 1"/>
          <p:cNvSpPr/>
          <p:nvPr/>
        </p:nvSpPr>
        <p:spPr>
          <a:xfrm>
            <a:off x="299520" y="267840"/>
            <a:ext cx="10563480" cy="816840"/>
          </a:xfrm>
          <a:prstGeom prst="roundRect">
            <a:avLst>
              <a:gd name="adj" fmla="val 16667"/>
            </a:avLst>
          </a:prstGeom>
          <a:solidFill>
            <a:srgbClr val="00800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eSocial</a:t>
            </a:r>
            <a:endParaRPr lang="pt-BR" sz="1800" b="0" strike="noStrike" spc="-1">
              <a:solidFill>
                <a:srgbClr val="000000"/>
              </a:solidFill>
              <a:uFill>
                <a:solidFill>
                  <a:srgbClr val="FFFFFF"/>
                </a:solidFill>
              </a:uFill>
              <a:latin typeface="Arial"/>
            </a:endParaRPr>
          </a:p>
        </p:txBody>
      </p:sp>
      <p:sp>
        <p:nvSpPr>
          <p:cNvPr id="231" name="CustomShape 2"/>
          <p:cNvSpPr/>
          <p:nvPr/>
        </p:nvSpPr>
        <p:spPr>
          <a:xfrm>
            <a:off x="299520" y="1294560"/>
            <a:ext cx="10563480" cy="106812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Pessoa Jurídica</a:t>
            </a:r>
            <a:endParaRPr lang="pt-BR" sz="1800" b="0" strike="noStrike" spc="-1">
              <a:solidFill>
                <a:srgbClr val="000000"/>
              </a:solidFill>
              <a:uFill>
                <a:solidFill>
                  <a:srgbClr val="FFFFFF"/>
                </a:solidFill>
              </a:uFill>
              <a:latin typeface="Arial"/>
            </a:endParaRPr>
          </a:p>
          <a:p>
            <a:pPr algn="ctr">
              <a:lnSpc>
                <a:spcPct val="93000"/>
              </a:lnSpc>
            </a:pPr>
            <a:r>
              <a:rPr lang="pt-BR" sz="2939" b="1" strike="noStrike" spc="-1">
                <a:solidFill>
                  <a:srgbClr val="FFFFFF"/>
                </a:solidFill>
                <a:uFill>
                  <a:solidFill>
                    <a:srgbClr val="FFFFFF"/>
                  </a:solidFill>
                </a:uFill>
                <a:latin typeface="Arial"/>
                <a:ea typeface="Microsoft YaHei"/>
              </a:rPr>
              <a:t>compra de:</a:t>
            </a:r>
            <a:endParaRPr lang="pt-BR" sz="1800" b="0" strike="noStrike" spc="-1">
              <a:solidFill>
                <a:srgbClr val="000000"/>
              </a:solidFill>
              <a:uFill>
                <a:solidFill>
                  <a:srgbClr val="FFFFFF"/>
                </a:solidFill>
              </a:uFill>
              <a:latin typeface="Arial"/>
            </a:endParaRPr>
          </a:p>
        </p:txBody>
      </p:sp>
      <p:sp>
        <p:nvSpPr>
          <p:cNvPr id="232" name="CustomShape 3"/>
          <p:cNvSpPr/>
          <p:nvPr/>
        </p:nvSpPr>
        <p:spPr>
          <a:xfrm>
            <a:off x="299520" y="350424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Declara em:</a:t>
            </a:r>
            <a:endParaRPr lang="pt-BR" sz="1800" b="0" strike="noStrike" spc="-1">
              <a:solidFill>
                <a:srgbClr val="000000"/>
              </a:solidFill>
              <a:uFill>
                <a:solidFill>
                  <a:srgbClr val="FFFFFF"/>
                </a:solidFill>
              </a:uFill>
              <a:latin typeface="Arial"/>
            </a:endParaRPr>
          </a:p>
        </p:txBody>
      </p:sp>
      <p:sp>
        <p:nvSpPr>
          <p:cNvPr id="233" name="CustomShape 4"/>
          <p:cNvSpPr/>
          <p:nvPr/>
        </p:nvSpPr>
        <p:spPr>
          <a:xfrm>
            <a:off x="299520" y="519696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Alíquotas:</a:t>
            </a:r>
            <a:endParaRPr lang="pt-BR" sz="1800" b="0" strike="noStrike" spc="-1">
              <a:solidFill>
                <a:srgbClr val="000000"/>
              </a:solidFill>
              <a:uFill>
                <a:solidFill>
                  <a:srgbClr val="FFFFFF"/>
                </a:solidFill>
              </a:uFill>
              <a:latin typeface="Arial"/>
            </a:endParaRPr>
          </a:p>
        </p:txBody>
      </p:sp>
      <p:sp>
        <p:nvSpPr>
          <p:cNvPr id="234" name="CustomShape 5"/>
          <p:cNvSpPr/>
          <p:nvPr/>
        </p:nvSpPr>
        <p:spPr>
          <a:xfrm>
            <a:off x="5179680" y="248904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PF</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SE</a:t>
            </a:r>
            <a:endParaRPr lang="pt-BR" sz="1800" b="0" strike="noStrike" spc="-1">
              <a:solidFill>
                <a:srgbClr val="000000"/>
              </a:solidFill>
              <a:uFill>
                <a:solidFill>
                  <a:srgbClr val="FFFFFF"/>
                </a:solidFill>
              </a:uFill>
              <a:latin typeface="Arial"/>
            </a:endParaRPr>
          </a:p>
        </p:txBody>
      </p:sp>
      <p:sp>
        <p:nvSpPr>
          <p:cNvPr id="235" name="CustomShape 6"/>
          <p:cNvSpPr/>
          <p:nvPr/>
        </p:nvSpPr>
        <p:spPr>
          <a:xfrm>
            <a:off x="5179680" y="4144680"/>
            <a:ext cx="127980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S-1250</a:t>
            </a:r>
            <a:endParaRPr lang="pt-BR" sz="1800" b="0" strike="noStrike" spc="-1">
              <a:solidFill>
                <a:srgbClr val="000000"/>
              </a:solidFill>
              <a:uFill>
                <a:solidFill>
                  <a:srgbClr val="FFFFFF"/>
                </a:solidFill>
              </a:uFill>
              <a:latin typeface="Arial"/>
            </a:endParaRPr>
          </a:p>
        </p:txBody>
      </p:sp>
      <p:sp>
        <p:nvSpPr>
          <p:cNvPr id="236" name="CustomShape 7"/>
          <p:cNvSpPr/>
          <p:nvPr/>
        </p:nvSpPr>
        <p:spPr>
          <a:xfrm>
            <a:off x="4965120" y="585360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1,2%</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Senar 0,2%</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077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m 40"/>
          <p:cNvPicPr/>
          <p:nvPr/>
        </p:nvPicPr>
        <p:blipFill>
          <a:blip r:embed="rId2"/>
          <a:stretch/>
        </p:blipFill>
        <p:spPr>
          <a:xfrm>
            <a:off x="300600" y="1080"/>
            <a:ext cx="10562400" cy="7921080"/>
          </a:xfrm>
          <a:prstGeom prst="rect">
            <a:avLst/>
          </a:prstGeom>
          <a:ln>
            <a:noFill/>
          </a:ln>
        </p:spPr>
      </p:pic>
      <p:sp>
        <p:nvSpPr>
          <p:cNvPr id="238" name="CustomShape 1"/>
          <p:cNvSpPr/>
          <p:nvPr/>
        </p:nvSpPr>
        <p:spPr>
          <a:xfrm>
            <a:off x="298440" y="268200"/>
            <a:ext cx="10563480" cy="816840"/>
          </a:xfrm>
          <a:prstGeom prst="roundRect">
            <a:avLst>
              <a:gd name="adj" fmla="val 16667"/>
            </a:avLst>
          </a:prstGeom>
          <a:solidFill>
            <a:srgbClr val="00800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eSocial</a:t>
            </a:r>
            <a:endParaRPr lang="pt-BR" sz="1800" b="0" strike="noStrike" spc="-1">
              <a:solidFill>
                <a:srgbClr val="000000"/>
              </a:solidFill>
              <a:uFill>
                <a:solidFill>
                  <a:srgbClr val="FFFFFF"/>
                </a:solidFill>
              </a:uFill>
              <a:latin typeface="Arial"/>
            </a:endParaRPr>
          </a:p>
        </p:txBody>
      </p:sp>
      <p:sp>
        <p:nvSpPr>
          <p:cNvPr id="239" name="CustomShape 2"/>
          <p:cNvSpPr/>
          <p:nvPr/>
        </p:nvSpPr>
        <p:spPr>
          <a:xfrm>
            <a:off x="298440" y="1279440"/>
            <a:ext cx="10563480" cy="106812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CONAB/PAA</a:t>
            </a:r>
            <a:endParaRPr lang="pt-BR" sz="1800" b="0" strike="noStrike" spc="-1">
              <a:solidFill>
                <a:srgbClr val="000000"/>
              </a:solidFill>
              <a:uFill>
                <a:solidFill>
                  <a:srgbClr val="FFFFFF"/>
                </a:solidFill>
              </a:uFill>
              <a:latin typeface="Arial"/>
            </a:endParaRPr>
          </a:p>
          <a:p>
            <a:pPr algn="ctr">
              <a:lnSpc>
                <a:spcPct val="93000"/>
              </a:lnSpc>
            </a:pPr>
            <a:r>
              <a:rPr lang="pt-BR" sz="2939" b="1" strike="noStrike" spc="-1">
                <a:solidFill>
                  <a:srgbClr val="FFFFFF"/>
                </a:solidFill>
                <a:uFill>
                  <a:solidFill>
                    <a:srgbClr val="FFFFFF"/>
                  </a:solidFill>
                </a:uFill>
                <a:latin typeface="Arial"/>
                <a:ea typeface="Microsoft YaHei"/>
              </a:rPr>
              <a:t>compra de:  </a:t>
            </a:r>
            <a:r>
              <a:rPr lang="pt-BR" sz="1200" b="1" strike="noStrike" spc="-1">
                <a:solidFill>
                  <a:srgbClr val="FFFFFF"/>
                </a:solidFill>
                <a:uFill>
                  <a:solidFill>
                    <a:srgbClr val="FFFFFF"/>
                  </a:solidFill>
                </a:uFill>
                <a:latin typeface="Arial"/>
                <a:ea typeface="Microsoft YaHei"/>
              </a:rPr>
              <a:t>(PJ, R-2050 SENAR)</a:t>
            </a:r>
            <a:endParaRPr lang="pt-BR" sz="1800" b="0" strike="noStrike" spc="-1">
              <a:solidFill>
                <a:srgbClr val="000000"/>
              </a:solidFill>
              <a:uFill>
                <a:solidFill>
                  <a:srgbClr val="FFFFFF"/>
                </a:solidFill>
              </a:uFill>
              <a:latin typeface="Arial"/>
            </a:endParaRPr>
          </a:p>
        </p:txBody>
      </p:sp>
      <p:sp>
        <p:nvSpPr>
          <p:cNvPr id="240" name="CustomShape 3"/>
          <p:cNvSpPr/>
          <p:nvPr/>
        </p:nvSpPr>
        <p:spPr>
          <a:xfrm>
            <a:off x="299520" y="348156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Declara em:</a:t>
            </a:r>
            <a:endParaRPr lang="pt-BR" sz="1800" b="0" strike="noStrike" spc="-1">
              <a:solidFill>
                <a:srgbClr val="000000"/>
              </a:solidFill>
              <a:uFill>
                <a:solidFill>
                  <a:srgbClr val="FFFFFF"/>
                </a:solidFill>
              </a:uFill>
              <a:latin typeface="Arial"/>
            </a:endParaRPr>
          </a:p>
        </p:txBody>
      </p:sp>
      <p:sp>
        <p:nvSpPr>
          <p:cNvPr id="241" name="CustomShape 4"/>
          <p:cNvSpPr/>
          <p:nvPr/>
        </p:nvSpPr>
        <p:spPr>
          <a:xfrm>
            <a:off x="299520" y="521424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Alíquotas:</a:t>
            </a:r>
            <a:endParaRPr lang="pt-BR" sz="1800" b="0" strike="noStrike" spc="-1">
              <a:solidFill>
                <a:srgbClr val="000000"/>
              </a:solidFill>
              <a:uFill>
                <a:solidFill>
                  <a:srgbClr val="FFFFFF"/>
                </a:solidFill>
              </a:uFill>
              <a:latin typeface="Arial"/>
            </a:endParaRPr>
          </a:p>
        </p:txBody>
      </p:sp>
      <p:sp>
        <p:nvSpPr>
          <p:cNvPr id="242" name="CustomShape 5"/>
          <p:cNvSpPr/>
          <p:nvPr/>
        </p:nvSpPr>
        <p:spPr>
          <a:xfrm>
            <a:off x="1941840" y="251748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PJ</a:t>
            </a:r>
            <a:endParaRPr lang="pt-BR" sz="1800" b="0" strike="noStrike" spc="-1">
              <a:solidFill>
                <a:srgbClr val="000000"/>
              </a:solidFill>
              <a:uFill>
                <a:solidFill>
                  <a:srgbClr val="FFFFFF"/>
                </a:solidFill>
              </a:uFill>
              <a:latin typeface="Arial"/>
            </a:endParaRPr>
          </a:p>
        </p:txBody>
      </p:sp>
      <p:sp>
        <p:nvSpPr>
          <p:cNvPr id="243" name="CustomShape 6"/>
          <p:cNvSpPr/>
          <p:nvPr/>
        </p:nvSpPr>
        <p:spPr>
          <a:xfrm>
            <a:off x="1642320" y="594864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1,7%</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p:txBody>
      </p:sp>
      <p:sp>
        <p:nvSpPr>
          <p:cNvPr id="244" name="CustomShape 7"/>
          <p:cNvSpPr/>
          <p:nvPr/>
        </p:nvSpPr>
        <p:spPr>
          <a:xfrm>
            <a:off x="8145000" y="246744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PF</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SE</a:t>
            </a:r>
            <a:endParaRPr lang="pt-BR" sz="1800" b="0" strike="noStrike" spc="-1">
              <a:solidFill>
                <a:srgbClr val="000000"/>
              </a:solidFill>
              <a:uFill>
                <a:solidFill>
                  <a:srgbClr val="FFFFFF"/>
                </a:solidFill>
              </a:uFill>
              <a:latin typeface="Arial"/>
            </a:endParaRPr>
          </a:p>
        </p:txBody>
      </p:sp>
      <p:sp>
        <p:nvSpPr>
          <p:cNvPr id="245" name="CustomShape 8"/>
          <p:cNvSpPr/>
          <p:nvPr/>
        </p:nvSpPr>
        <p:spPr>
          <a:xfrm>
            <a:off x="8145000" y="4083840"/>
            <a:ext cx="124128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S-1250</a:t>
            </a:r>
            <a:endParaRPr lang="pt-BR" sz="1800" b="0" strike="noStrike" spc="-1">
              <a:solidFill>
                <a:srgbClr val="000000"/>
              </a:solidFill>
              <a:uFill>
                <a:solidFill>
                  <a:srgbClr val="FFFFFF"/>
                </a:solidFill>
              </a:uFill>
              <a:latin typeface="Arial"/>
            </a:endParaRPr>
          </a:p>
        </p:txBody>
      </p:sp>
      <p:sp>
        <p:nvSpPr>
          <p:cNvPr id="246" name="CustomShape 9"/>
          <p:cNvSpPr/>
          <p:nvPr/>
        </p:nvSpPr>
        <p:spPr>
          <a:xfrm>
            <a:off x="7891920" y="594864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1,2%</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Senar  0,2%</a:t>
            </a:r>
            <a:endParaRPr lang="pt-BR" sz="1800" b="0" strike="noStrike" spc="-1">
              <a:solidFill>
                <a:srgbClr val="000000"/>
              </a:solidFill>
              <a:uFill>
                <a:solidFill>
                  <a:srgbClr val="FFFFFF"/>
                </a:solidFill>
              </a:uFill>
              <a:latin typeface="Arial"/>
            </a:endParaRPr>
          </a:p>
        </p:txBody>
      </p:sp>
      <p:sp>
        <p:nvSpPr>
          <p:cNvPr id="247" name="CustomShape 10"/>
          <p:cNvSpPr/>
          <p:nvPr/>
        </p:nvSpPr>
        <p:spPr>
          <a:xfrm>
            <a:off x="1895040" y="4150080"/>
            <a:ext cx="124128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S-1250</a:t>
            </a:r>
            <a:endParaRPr lang="pt-BR" sz="1800" b="0" strike="noStrike" spc="-1">
              <a:solidFill>
                <a:srgbClr val="000000"/>
              </a:solidFill>
              <a:uFill>
                <a:solidFill>
                  <a:srgbClr val="FFFFFF"/>
                </a:solidFill>
              </a:uFill>
              <a:latin typeface="Arial"/>
            </a:endParaRPr>
          </a:p>
        </p:txBody>
      </p:sp>
      <p:sp>
        <p:nvSpPr>
          <p:cNvPr id="248" name="CustomShape 11"/>
          <p:cNvSpPr/>
          <p:nvPr/>
        </p:nvSpPr>
        <p:spPr>
          <a:xfrm>
            <a:off x="5019840" y="246744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Agro</a:t>
            </a:r>
            <a:endParaRPr lang="pt-BR" sz="1800" b="0" strike="noStrike" spc="-1">
              <a:solidFill>
                <a:srgbClr val="000000"/>
              </a:solidFill>
              <a:uFill>
                <a:solidFill>
                  <a:srgbClr val="FFFFFF"/>
                </a:solidFill>
              </a:uFill>
              <a:latin typeface="Arial"/>
            </a:endParaRPr>
          </a:p>
        </p:txBody>
      </p:sp>
      <p:sp>
        <p:nvSpPr>
          <p:cNvPr id="249" name="CustomShape 12"/>
          <p:cNvSpPr/>
          <p:nvPr/>
        </p:nvSpPr>
        <p:spPr>
          <a:xfrm>
            <a:off x="4991760" y="4121280"/>
            <a:ext cx="124128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S-1250</a:t>
            </a:r>
            <a:endParaRPr lang="pt-BR" sz="1800" b="0" strike="noStrike" spc="-1">
              <a:solidFill>
                <a:srgbClr val="000000"/>
              </a:solidFill>
              <a:uFill>
                <a:solidFill>
                  <a:srgbClr val="FFFFFF"/>
                </a:solidFill>
              </a:uFill>
              <a:latin typeface="Arial"/>
            </a:endParaRPr>
          </a:p>
        </p:txBody>
      </p:sp>
      <p:sp>
        <p:nvSpPr>
          <p:cNvPr id="250" name="CustomShape 13"/>
          <p:cNvSpPr/>
          <p:nvPr/>
        </p:nvSpPr>
        <p:spPr>
          <a:xfrm>
            <a:off x="4920120" y="596916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2,5%</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4743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m 40"/>
          <p:cNvPicPr/>
          <p:nvPr/>
        </p:nvPicPr>
        <p:blipFill>
          <a:blip r:embed="rId2"/>
          <a:stretch/>
        </p:blipFill>
        <p:spPr>
          <a:xfrm>
            <a:off x="300600" y="40256"/>
            <a:ext cx="10562400" cy="7921080"/>
          </a:xfrm>
          <a:prstGeom prst="rect">
            <a:avLst/>
          </a:prstGeom>
          <a:ln>
            <a:noFill/>
          </a:ln>
        </p:spPr>
      </p:pic>
      <p:sp>
        <p:nvSpPr>
          <p:cNvPr id="252" name="CustomShape 1"/>
          <p:cNvSpPr/>
          <p:nvPr/>
        </p:nvSpPr>
        <p:spPr>
          <a:xfrm>
            <a:off x="299520" y="267840"/>
            <a:ext cx="10563480" cy="816840"/>
          </a:xfrm>
          <a:prstGeom prst="roundRect">
            <a:avLst>
              <a:gd name="adj" fmla="val 16667"/>
            </a:avLst>
          </a:prstGeom>
          <a:solidFill>
            <a:srgbClr val="00800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eSocial</a:t>
            </a:r>
            <a:endParaRPr lang="pt-BR" sz="1800" b="0" strike="noStrike" spc="-1">
              <a:solidFill>
                <a:srgbClr val="000000"/>
              </a:solidFill>
              <a:uFill>
                <a:solidFill>
                  <a:srgbClr val="FFFFFF"/>
                </a:solidFill>
              </a:uFill>
              <a:latin typeface="Arial"/>
            </a:endParaRPr>
          </a:p>
        </p:txBody>
      </p:sp>
      <p:sp>
        <p:nvSpPr>
          <p:cNvPr id="253" name="CustomShape 2"/>
          <p:cNvSpPr/>
          <p:nvPr/>
        </p:nvSpPr>
        <p:spPr>
          <a:xfrm>
            <a:off x="299520" y="1294560"/>
            <a:ext cx="10563480" cy="106812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Produtor Rural Pessoa Física</a:t>
            </a:r>
            <a:endParaRPr lang="pt-BR" sz="1800" b="0" strike="noStrike" spc="-1">
              <a:solidFill>
                <a:srgbClr val="000000"/>
              </a:solidFill>
              <a:uFill>
                <a:solidFill>
                  <a:srgbClr val="FFFFFF"/>
                </a:solidFill>
              </a:uFill>
              <a:latin typeface="Arial"/>
            </a:endParaRPr>
          </a:p>
          <a:p>
            <a:pPr algn="ctr">
              <a:lnSpc>
                <a:spcPct val="93000"/>
              </a:lnSpc>
            </a:pPr>
            <a:r>
              <a:rPr lang="pt-BR" sz="2939" b="1" strike="noStrike" spc="-1">
                <a:solidFill>
                  <a:srgbClr val="FFFFFF"/>
                </a:solidFill>
                <a:uFill>
                  <a:solidFill>
                    <a:srgbClr val="FFFFFF"/>
                  </a:solidFill>
                </a:uFill>
                <a:latin typeface="Arial"/>
                <a:ea typeface="Microsoft YaHei"/>
              </a:rPr>
              <a:t>vende para: </a:t>
            </a:r>
            <a:r>
              <a:rPr lang="pt-BR" sz="1600" b="1" strike="noStrike" spc="-1">
                <a:solidFill>
                  <a:srgbClr val="FFFFFF"/>
                </a:solidFill>
                <a:uFill>
                  <a:solidFill>
                    <a:srgbClr val="FFFFFF"/>
                  </a:solidFill>
                </a:uFill>
                <a:latin typeface="Arial"/>
                <a:ea typeface="Microsoft YaHei"/>
              </a:rPr>
              <a:t>(PJ/PAA, S-1250 na Aquisição)</a:t>
            </a:r>
            <a:endParaRPr lang="pt-BR" sz="1800" b="0" strike="noStrike" spc="-1">
              <a:solidFill>
                <a:srgbClr val="000000"/>
              </a:solidFill>
              <a:uFill>
                <a:solidFill>
                  <a:srgbClr val="FFFFFF"/>
                </a:solidFill>
              </a:uFill>
              <a:latin typeface="Arial"/>
            </a:endParaRPr>
          </a:p>
        </p:txBody>
      </p:sp>
      <p:sp>
        <p:nvSpPr>
          <p:cNvPr id="254" name="CustomShape 3"/>
          <p:cNvSpPr/>
          <p:nvPr/>
        </p:nvSpPr>
        <p:spPr>
          <a:xfrm>
            <a:off x="299520" y="350424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Declara em:</a:t>
            </a:r>
            <a:endParaRPr lang="pt-BR" sz="1800" b="0" strike="noStrike" spc="-1">
              <a:solidFill>
                <a:srgbClr val="000000"/>
              </a:solidFill>
              <a:uFill>
                <a:solidFill>
                  <a:srgbClr val="FFFFFF"/>
                </a:solidFill>
              </a:uFill>
              <a:latin typeface="Arial"/>
            </a:endParaRPr>
          </a:p>
        </p:txBody>
      </p:sp>
      <p:sp>
        <p:nvSpPr>
          <p:cNvPr id="255" name="CustomShape 4"/>
          <p:cNvSpPr/>
          <p:nvPr/>
        </p:nvSpPr>
        <p:spPr>
          <a:xfrm>
            <a:off x="299520" y="519696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Alíquotas:</a:t>
            </a:r>
            <a:endParaRPr lang="pt-BR" sz="1800" b="0" strike="noStrike" spc="-1">
              <a:solidFill>
                <a:srgbClr val="000000"/>
              </a:solidFill>
              <a:uFill>
                <a:solidFill>
                  <a:srgbClr val="FFFFFF"/>
                </a:solidFill>
              </a:uFill>
              <a:latin typeface="Arial"/>
            </a:endParaRPr>
          </a:p>
        </p:txBody>
      </p:sp>
      <p:sp>
        <p:nvSpPr>
          <p:cNvPr id="256" name="CustomShape 5"/>
          <p:cNvSpPr/>
          <p:nvPr/>
        </p:nvSpPr>
        <p:spPr>
          <a:xfrm>
            <a:off x="2077920" y="2524680"/>
            <a:ext cx="1245600" cy="86328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PJ</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PAA</a:t>
            </a:r>
            <a:endParaRPr lang="pt-BR" sz="1800" b="0" strike="noStrike" spc="-1">
              <a:solidFill>
                <a:srgbClr val="000000"/>
              </a:solidFill>
              <a:uFill>
                <a:solidFill>
                  <a:srgbClr val="FFFFFF"/>
                </a:solidFill>
              </a:uFill>
              <a:latin typeface="Arial"/>
            </a:endParaRPr>
          </a:p>
        </p:txBody>
      </p:sp>
      <p:sp>
        <p:nvSpPr>
          <p:cNvPr id="257" name="CustomShape 6"/>
          <p:cNvSpPr/>
          <p:nvPr/>
        </p:nvSpPr>
        <p:spPr>
          <a:xfrm>
            <a:off x="5179680" y="248904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dirty="0" smtClean="0">
                <a:solidFill>
                  <a:srgbClr val="00CC99"/>
                </a:solidFill>
                <a:uFill>
                  <a:solidFill>
                    <a:srgbClr val="FFFFFF"/>
                  </a:solidFill>
                </a:uFill>
                <a:latin typeface="Calibri"/>
                <a:ea typeface="Microsoft YaHei"/>
              </a:rPr>
              <a:t>PF</a:t>
            </a:r>
          </a:p>
          <a:p>
            <a:pPr algn="ctr">
              <a:lnSpc>
                <a:spcPct val="100000"/>
              </a:lnSpc>
            </a:pPr>
            <a:r>
              <a:rPr lang="pt-BR" spc="-1" dirty="0" smtClean="0">
                <a:solidFill>
                  <a:srgbClr val="00CC99"/>
                </a:solidFill>
                <a:uFill>
                  <a:solidFill>
                    <a:srgbClr val="FFFFFF"/>
                  </a:solidFill>
                </a:uFill>
                <a:latin typeface="Calibri"/>
                <a:ea typeface="Microsoft YaHei"/>
              </a:rPr>
              <a:t>(CF)</a:t>
            </a:r>
            <a:endParaRPr lang="pt-BR" sz="1800" b="0" strike="noStrike" spc="-1" dirty="0">
              <a:solidFill>
                <a:srgbClr val="000000"/>
              </a:solidFill>
              <a:uFill>
                <a:solidFill>
                  <a:srgbClr val="FFFFFF"/>
                </a:solidFill>
              </a:uFill>
              <a:latin typeface="Arial"/>
            </a:endParaRPr>
          </a:p>
        </p:txBody>
      </p:sp>
      <p:sp>
        <p:nvSpPr>
          <p:cNvPr id="258" name="CustomShape 7"/>
          <p:cNvSpPr/>
          <p:nvPr/>
        </p:nvSpPr>
        <p:spPr>
          <a:xfrm>
            <a:off x="8281080" y="2489040"/>
            <a:ext cx="95760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Exte-</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rior</a:t>
            </a:r>
            <a:endParaRPr lang="pt-BR" sz="1800" b="0" strike="noStrike" spc="-1">
              <a:solidFill>
                <a:srgbClr val="000000"/>
              </a:solidFill>
              <a:uFill>
                <a:solidFill>
                  <a:srgbClr val="FFFFFF"/>
                </a:solidFill>
              </a:uFill>
              <a:latin typeface="Arial"/>
            </a:endParaRPr>
          </a:p>
        </p:txBody>
      </p:sp>
      <p:sp>
        <p:nvSpPr>
          <p:cNvPr id="259" name="CustomShape 8"/>
          <p:cNvSpPr/>
          <p:nvPr/>
        </p:nvSpPr>
        <p:spPr>
          <a:xfrm>
            <a:off x="1853280" y="4230720"/>
            <a:ext cx="107892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S-1260</a:t>
            </a:r>
            <a:endParaRPr lang="pt-BR" sz="1800" b="0" strike="noStrike" spc="-1">
              <a:solidFill>
                <a:srgbClr val="000000"/>
              </a:solidFill>
              <a:uFill>
                <a:solidFill>
                  <a:srgbClr val="FFFFFF"/>
                </a:solidFill>
              </a:uFill>
              <a:latin typeface="Arial"/>
            </a:endParaRPr>
          </a:p>
        </p:txBody>
      </p:sp>
      <p:sp>
        <p:nvSpPr>
          <p:cNvPr id="260" name="CustomShape 9"/>
          <p:cNvSpPr/>
          <p:nvPr/>
        </p:nvSpPr>
        <p:spPr>
          <a:xfrm>
            <a:off x="5179680" y="4144680"/>
            <a:ext cx="114228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S-1260</a:t>
            </a:r>
            <a:endParaRPr lang="pt-BR" sz="1800" b="0" strike="noStrike" spc="-1">
              <a:solidFill>
                <a:srgbClr val="000000"/>
              </a:solidFill>
              <a:uFill>
                <a:solidFill>
                  <a:srgbClr val="FFFFFF"/>
                </a:solidFill>
              </a:uFill>
              <a:latin typeface="Arial"/>
            </a:endParaRPr>
          </a:p>
        </p:txBody>
      </p:sp>
      <p:sp>
        <p:nvSpPr>
          <p:cNvPr id="261" name="CustomShape 10"/>
          <p:cNvSpPr/>
          <p:nvPr/>
        </p:nvSpPr>
        <p:spPr>
          <a:xfrm>
            <a:off x="8281080" y="4137120"/>
            <a:ext cx="122292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eSocial   S-1260</a:t>
            </a:r>
            <a:endParaRPr lang="pt-BR" sz="1800" b="0" strike="noStrike" spc="-1">
              <a:solidFill>
                <a:srgbClr val="000000"/>
              </a:solidFill>
              <a:uFill>
                <a:solidFill>
                  <a:srgbClr val="FFFFFF"/>
                </a:solidFill>
              </a:uFill>
              <a:latin typeface="Arial"/>
            </a:endParaRPr>
          </a:p>
        </p:txBody>
      </p:sp>
      <p:sp>
        <p:nvSpPr>
          <p:cNvPr id="262" name="CustomShape 11"/>
          <p:cNvSpPr/>
          <p:nvPr/>
        </p:nvSpPr>
        <p:spPr>
          <a:xfrm>
            <a:off x="1829160" y="586764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Não tem recolhimento próprio da PF</a:t>
            </a:r>
            <a:endParaRPr lang="pt-BR" sz="1800" b="0" strike="noStrike" spc="-1">
              <a:solidFill>
                <a:srgbClr val="000000"/>
              </a:solidFill>
              <a:uFill>
                <a:solidFill>
                  <a:srgbClr val="FFFFFF"/>
                </a:solidFill>
              </a:uFill>
              <a:latin typeface="Arial"/>
            </a:endParaRPr>
          </a:p>
        </p:txBody>
      </p:sp>
      <p:sp>
        <p:nvSpPr>
          <p:cNvPr id="263" name="CustomShape 12"/>
          <p:cNvSpPr/>
          <p:nvPr/>
        </p:nvSpPr>
        <p:spPr>
          <a:xfrm>
            <a:off x="8046720" y="5854680"/>
            <a:ext cx="145728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Senar 0,2%</a:t>
            </a:r>
            <a:endParaRPr lang="pt-BR" sz="1800" b="0" strike="noStrike" spc="-1">
              <a:solidFill>
                <a:srgbClr val="000000"/>
              </a:solidFill>
              <a:uFill>
                <a:solidFill>
                  <a:srgbClr val="FFFFFF"/>
                </a:solidFill>
              </a:uFill>
              <a:latin typeface="Arial"/>
            </a:endParaRPr>
          </a:p>
        </p:txBody>
      </p:sp>
      <p:sp>
        <p:nvSpPr>
          <p:cNvPr id="264" name="CustomShape 13"/>
          <p:cNvSpPr/>
          <p:nvPr/>
        </p:nvSpPr>
        <p:spPr>
          <a:xfrm>
            <a:off x="4965120" y="585360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1,2%</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Senar 0,2%</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3554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magem 40"/>
          <p:cNvPicPr/>
          <p:nvPr/>
        </p:nvPicPr>
        <p:blipFill>
          <a:blip r:embed="rId2"/>
          <a:stretch/>
        </p:blipFill>
        <p:spPr>
          <a:xfrm>
            <a:off x="299520" y="12960"/>
            <a:ext cx="10562400" cy="7921080"/>
          </a:xfrm>
          <a:prstGeom prst="rect">
            <a:avLst/>
          </a:prstGeom>
          <a:ln>
            <a:noFill/>
          </a:ln>
        </p:spPr>
      </p:pic>
      <p:sp>
        <p:nvSpPr>
          <p:cNvPr id="266" name="CustomShape 1"/>
          <p:cNvSpPr/>
          <p:nvPr/>
        </p:nvSpPr>
        <p:spPr>
          <a:xfrm>
            <a:off x="299520" y="267840"/>
            <a:ext cx="10563480" cy="816840"/>
          </a:xfrm>
          <a:prstGeom prst="roundRect">
            <a:avLst>
              <a:gd name="adj" fmla="val 16667"/>
            </a:avLst>
          </a:prstGeom>
          <a:solidFill>
            <a:srgbClr val="00800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EFD Reinf</a:t>
            </a:r>
            <a:endParaRPr lang="pt-BR" sz="1800" b="0" strike="noStrike" spc="-1">
              <a:solidFill>
                <a:srgbClr val="000000"/>
              </a:solidFill>
              <a:uFill>
                <a:solidFill>
                  <a:srgbClr val="FFFFFF"/>
                </a:solidFill>
              </a:uFill>
              <a:latin typeface="Arial"/>
            </a:endParaRPr>
          </a:p>
        </p:txBody>
      </p:sp>
      <p:sp>
        <p:nvSpPr>
          <p:cNvPr id="267" name="CustomShape 2"/>
          <p:cNvSpPr/>
          <p:nvPr/>
        </p:nvSpPr>
        <p:spPr>
          <a:xfrm>
            <a:off x="299520" y="1294560"/>
            <a:ext cx="10563480" cy="106812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Produtor Rural Pessoa Jurídica vende para: </a:t>
            </a:r>
            <a:r>
              <a:rPr lang="pt-BR" sz="1400" b="1" strike="noStrike" spc="-1">
                <a:solidFill>
                  <a:srgbClr val="FFFFFF"/>
                </a:solidFill>
                <a:uFill>
                  <a:solidFill>
                    <a:srgbClr val="FFFFFF"/>
                  </a:solidFill>
                </a:uFill>
                <a:latin typeface="Arial"/>
                <a:ea typeface="Microsoft YaHei"/>
              </a:rPr>
              <a:t>(Conab, PAA, S-1250)</a:t>
            </a:r>
            <a:endParaRPr lang="pt-BR" sz="1800" b="0" strike="noStrike" spc="-1">
              <a:solidFill>
                <a:srgbClr val="000000"/>
              </a:solidFill>
              <a:uFill>
                <a:solidFill>
                  <a:srgbClr val="FFFFFF"/>
                </a:solidFill>
              </a:uFill>
              <a:latin typeface="Arial"/>
            </a:endParaRPr>
          </a:p>
        </p:txBody>
      </p:sp>
      <p:sp>
        <p:nvSpPr>
          <p:cNvPr id="268" name="CustomShape 3"/>
          <p:cNvSpPr/>
          <p:nvPr/>
        </p:nvSpPr>
        <p:spPr>
          <a:xfrm>
            <a:off x="299520" y="350424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Declara em:</a:t>
            </a:r>
            <a:endParaRPr lang="pt-BR" sz="1800" b="0" strike="noStrike" spc="-1">
              <a:solidFill>
                <a:srgbClr val="000000"/>
              </a:solidFill>
              <a:uFill>
                <a:solidFill>
                  <a:srgbClr val="FFFFFF"/>
                </a:solidFill>
              </a:uFill>
              <a:latin typeface="Arial"/>
            </a:endParaRPr>
          </a:p>
        </p:txBody>
      </p:sp>
      <p:sp>
        <p:nvSpPr>
          <p:cNvPr id="269" name="CustomShape 4"/>
          <p:cNvSpPr/>
          <p:nvPr/>
        </p:nvSpPr>
        <p:spPr>
          <a:xfrm>
            <a:off x="299520" y="519696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Alíquotas:</a:t>
            </a:r>
            <a:endParaRPr lang="pt-BR" sz="1800" b="0" strike="noStrike" spc="-1">
              <a:solidFill>
                <a:srgbClr val="000000"/>
              </a:solidFill>
              <a:uFill>
                <a:solidFill>
                  <a:srgbClr val="FFFFFF"/>
                </a:solidFill>
              </a:uFill>
              <a:latin typeface="Arial"/>
            </a:endParaRPr>
          </a:p>
        </p:txBody>
      </p:sp>
      <p:sp>
        <p:nvSpPr>
          <p:cNvPr id="270" name="CustomShape 5"/>
          <p:cNvSpPr/>
          <p:nvPr/>
        </p:nvSpPr>
        <p:spPr>
          <a:xfrm>
            <a:off x="1757520" y="251136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Brasil - Exceto PAA</a:t>
            </a:r>
            <a:endParaRPr lang="pt-BR" sz="1800" b="0" strike="noStrike" spc="-1">
              <a:solidFill>
                <a:srgbClr val="000000"/>
              </a:solidFill>
              <a:uFill>
                <a:solidFill>
                  <a:srgbClr val="FFFFFF"/>
                </a:solidFill>
              </a:uFill>
              <a:latin typeface="Arial"/>
            </a:endParaRPr>
          </a:p>
        </p:txBody>
      </p:sp>
      <p:sp>
        <p:nvSpPr>
          <p:cNvPr id="271" name="CustomShape 6"/>
          <p:cNvSpPr/>
          <p:nvPr/>
        </p:nvSpPr>
        <p:spPr>
          <a:xfrm>
            <a:off x="5136480" y="246420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Conab</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PAA</a:t>
            </a:r>
            <a:endParaRPr lang="pt-BR" sz="1800" b="0" strike="noStrike" spc="-1">
              <a:solidFill>
                <a:srgbClr val="000000"/>
              </a:solidFill>
              <a:uFill>
                <a:solidFill>
                  <a:srgbClr val="FFFFFF"/>
                </a:solidFill>
              </a:uFill>
              <a:latin typeface="Arial"/>
            </a:endParaRPr>
          </a:p>
        </p:txBody>
      </p:sp>
      <p:sp>
        <p:nvSpPr>
          <p:cNvPr id="272" name="CustomShape 7"/>
          <p:cNvSpPr/>
          <p:nvPr/>
        </p:nvSpPr>
        <p:spPr>
          <a:xfrm>
            <a:off x="8515440" y="250092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Exte-</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rior</a:t>
            </a:r>
            <a:endParaRPr lang="pt-BR" sz="1800" b="0" strike="noStrike" spc="-1">
              <a:solidFill>
                <a:srgbClr val="000000"/>
              </a:solidFill>
              <a:uFill>
                <a:solidFill>
                  <a:srgbClr val="FFFFFF"/>
                </a:solidFill>
              </a:uFill>
              <a:latin typeface="Arial"/>
            </a:endParaRPr>
          </a:p>
        </p:txBody>
      </p:sp>
      <p:sp>
        <p:nvSpPr>
          <p:cNvPr id="273" name="CustomShape 8"/>
          <p:cNvSpPr/>
          <p:nvPr/>
        </p:nvSpPr>
        <p:spPr>
          <a:xfrm>
            <a:off x="1757520" y="418320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74" name="CustomShape 9"/>
          <p:cNvSpPr/>
          <p:nvPr/>
        </p:nvSpPr>
        <p:spPr>
          <a:xfrm>
            <a:off x="5148000" y="4111920"/>
            <a:ext cx="97704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75" name="CustomShape 10"/>
          <p:cNvSpPr/>
          <p:nvPr/>
        </p:nvSpPr>
        <p:spPr>
          <a:xfrm>
            <a:off x="8515440" y="413136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76" name="CustomShape 11"/>
          <p:cNvSpPr/>
          <p:nvPr/>
        </p:nvSpPr>
        <p:spPr>
          <a:xfrm>
            <a:off x="1504800" y="5853600"/>
            <a:ext cx="149436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1,7%</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
        <p:nvSpPr>
          <p:cNvPr id="277" name="CustomShape 12"/>
          <p:cNvSpPr/>
          <p:nvPr/>
        </p:nvSpPr>
        <p:spPr>
          <a:xfrm>
            <a:off x="4970160" y="5866920"/>
            <a:ext cx="145728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
        <p:nvSpPr>
          <p:cNvPr id="278" name="CustomShape 13"/>
          <p:cNvSpPr/>
          <p:nvPr/>
        </p:nvSpPr>
        <p:spPr>
          <a:xfrm>
            <a:off x="8398080" y="5814720"/>
            <a:ext cx="145728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53804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Imagem 40"/>
          <p:cNvPicPr/>
          <p:nvPr/>
        </p:nvPicPr>
        <p:blipFill>
          <a:blip r:embed="rId2"/>
          <a:stretch/>
        </p:blipFill>
        <p:spPr>
          <a:xfrm>
            <a:off x="299520" y="12960"/>
            <a:ext cx="10562400" cy="7921080"/>
          </a:xfrm>
          <a:prstGeom prst="rect">
            <a:avLst/>
          </a:prstGeom>
          <a:ln>
            <a:noFill/>
          </a:ln>
        </p:spPr>
      </p:pic>
      <p:sp>
        <p:nvSpPr>
          <p:cNvPr id="280" name="CustomShape 1"/>
          <p:cNvSpPr/>
          <p:nvPr/>
        </p:nvSpPr>
        <p:spPr>
          <a:xfrm>
            <a:off x="299520" y="267840"/>
            <a:ext cx="10563480" cy="816840"/>
          </a:xfrm>
          <a:prstGeom prst="roundRect">
            <a:avLst>
              <a:gd name="adj" fmla="val 16667"/>
            </a:avLst>
          </a:prstGeom>
          <a:solidFill>
            <a:srgbClr val="00800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EFD Reinf</a:t>
            </a:r>
            <a:endParaRPr lang="pt-BR" sz="1800" b="0" strike="noStrike" spc="-1">
              <a:solidFill>
                <a:srgbClr val="000000"/>
              </a:solidFill>
              <a:uFill>
                <a:solidFill>
                  <a:srgbClr val="FFFFFF"/>
                </a:solidFill>
              </a:uFill>
              <a:latin typeface="Arial"/>
            </a:endParaRPr>
          </a:p>
        </p:txBody>
      </p:sp>
      <p:sp>
        <p:nvSpPr>
          <p:cNvPr id="281" name="CustomShape 2"/>
          <p:cNvSpPr/>
          <p:nvPr/>
        </p:nvSpPr>
        <p:spPr>
          <a:xfrm>
            <a:off x="299520" y="1294560"/>
            <a:ext cx="10563480" cy="106812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3240" b="0" strike="noStrike" spc="-1">
                <a:solidFill>
                  <a:srgbClr val="00CC99"/>
                </a:solidFill>
                <a:uFill>
                  <a:solidFill>
                    <a:srgbClr val="FFFFFF"/>
                  </a:solidFill>
                </a:uFill>
                <a:latin typeface="Arial"/>
                <a:ea typeface="Microsoft YaHei"/>
              </a:rPr>
              <a:t>Agroindústria</a:t>
            </a:r>
            <a:endParaRPr lang="pt-BR" sz="1800" b="0" strike="noStrike" spc="-1">
              <a:solidFill>
                <a:srgbClr val="000000"/>
              </a:solidFill>
              <a:uFill>
                <a:solidFill>
                  <a:srgbClr val="FFFFFF"/>
                </a:solidFill>
              </a:uFill>
              <a:latin typeface="Arial"/>
            </a:endParaRPr>
          </a:p>
          <a:p>
            <a:pPr algn="ctr">
              <a:lnSpc>
                <a:spcPct val="93000"/>
              </a:lnSpc>
            </a:pPr>
            <a:r>
              <a:rPr lang="pt-BR" sz="2939" b="1" strike="noStrike" spc="-1">
                <a:solidFill>
                  <a:srgbClr val="FFFFFF"/>
                </a:solidFill>
                <a:uFill>
                  <a:solidFill>
                    <a:srgbClr val="FFFFFF"/>
                  </a:solidFill>
                </a:uFill>
                <a:latin typeface="Arial"/>
                <a:ea typeface="Microsoft YaHei"/>
              </a:rPr>
              <a:t>                   vende para: </a:t>
            </a:r>
            <a:r>
              <a:rPr lang="pt-BR" sz="1800" b="1" strike="noStrike" spc="-1">
                <a:solidFill>
                  <a:srgbClr val="FFFFFF"/>
                </a:solidFill>
                <a:uFill>
                  <a:solidFill>
                    <a:srgbClr val="FFFFFF"/>
                  </a:solidFill>
                </a:uFill>
                <a:latin typeface="Arial"/>
                <a:ea typeface="Microsoft YaHei"/>
              </a:rPr>
              <a:t>(Conab, PAA, S-1250)</a:t>
            </a:r>
            <a:endParaRPr lang="pt-BR" sz="1800" b="0" strike="noStrike" spc="-1">
              <a:solidFill>
                <a:srgbClr val="000000"/>
              </a:solidFill>
              <a:uFill>
                <a:solidFill>
                  <a:srgbClr val="FFFFFF"/>
                </a:solidFill>
              </a:uFill>
              <a:latin typeface="Arial"/>
            </a:endParaRPr>
          </a:p>
          <a:p>
            <a:pPr algn="ctr">
              <a:lnSpc>
                <a:spcPct val="93000"/>
              </a:lnSpc>
            </a:pPr>
            <a:endParaRPr lang="pt-BR" sz="1800" b="0" strike="noStrike" spc="-1">
              <a:solidFill>
                <a:srgbClr val="000000"/>
              </a:solidFill>
              <a:uFill>
                <a:solidFill>
                  <a:srgbClr val="FFFFFF"/>
                </a:solidFill>
              </a:uFill>
              <a:latin typeface="Arial"/>
            </a:endParaRPr>
          </a:p>
        </p:txBody>
      </p:sp>
      <p:sp>
        <p:nvSpPr>
          <p:cNvPr id="282" name="CustomShape 3"/>
          <p:cNvSpPr/>
          <p:nvPr/>
        </p:nvSpPr>
        <p:spPr>
          <a:xfrm>
            <a:off x="299520" y="350424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Declara em:</a:t>
            </a:r>
            <a:endParaRPr lang="pt-BR" sz="1800" b="0" strike="noStrike" spc="-1">
              <a:solidFill>
                <a:srgbClr val="000000"/>
              </a:solidFill>
              <a:uFill>
                <a:solidFill>
                  <a:srgbClr val="FFFFFF"/>
                </a:solidFill>
              </a:uFill>
              <a:latin typeface="Arial"/>
            </a:endParaRPr>
          </a:p>
        </p:txBody>
      </p:sp>
      <p:sp>
        <p:nvSpPr>
          <p:cNvPr id="283" name="CustomShape 4"/>
          <p:cNvSpPr/>
          <p:nvPr/>
        </p:nvSpPr>
        <p:spPr>
          <a:xfrm>
            <a:off x="299520" y="5196960"/>
            <a:ext cx="10563480" cy="469080"/>
          </a:xfrm>
          <a:prstGeom prst="roundRect">
            <a:avLst>
              <a:gd name="adj" fmla="val 16667"/>
            </a:avLst>
          </a:prstGeom>
          <a:solidFill>
            <a:srgbClr val="002060"/>
          </a:solidFill>
          <a:ln w="9360">
            <a:noFill/>
          </a:ln>
        </p:spPr>
        <p:style>
          <a:lnRef idx="0">
            <a:scrgbClr r="0" g="0" b="0"/>
          </a:lnRef>
          <a:fillRef idx="0">
            <a:scrgbClr r="0" g="0" b="0"/>
          </a:fillRef>
          <a:effectRef idx="0">
            <a:scrgbClr r="0" g="0" b="0"/>
          </a:effectRef>
          <a:fontRef idx="minor"/>
        </p:style>
        <p:txBody>
          <a:bodyPr lIns="0" tIns="29520" rIns="0" bIns="0" anchor="ctr"/>
          <a:lstStyle/>
          <a:p>
            <a:pPr algn="ctr">
              <a:lnSpc>
                <a:spcPct val="93000"/>
              </a:lnSpc>
            </a:pPr>
            <a:r>
              <a:rPr lang="pt-BR" sz="2939" b="1" strike="noStrike" spc="-1">
                <a:solidFill>
                  <a:srgbClr val="FFFFFF"/>
                </a:solidFill>
                <a:uFill>
                  <a:solidFill>
                    <a:srgbClr val="FFFFFF"/>
                  </a:solidFill>
                </a:uFill>
                <a:latin typeface="Arial"/>
                <a:ea typeface="Microsoft YaHei"/>
              </a:rPr>
              <a:t>Alíquotas:</a:t>
            </a:r>
            <a:endParaRPr lang="pt-BR" sz="1800" b="0" strike="noStrike" spc="-1">
              <a:solidFill>
                <a:srgbClr val="000000"/>
              </a:solidFill>
              <a:uFill>
                <a:solidFill>
                  <a:srgbClr val="FFFFFF"/>
                </a:solidFill>
              </a:uFill>
              <a:latin typeface="Arial"/>
            </a:endParaRPr>
          </a:p>
        </p:txBody>
      </p:sp>
      <p:sp>
        <p:nvSpPr>
          <p:cNvPr id="284" name="CustomShape 5"/>
          <p:cNvSpPr/>
          <p:nvPr/>
        </p:nvSpPr>
        <p:spPr>
          <a:xfrm>
            <a:off x="6309000" y="249588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Conab</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PAA</a:t>
            </a:r>
            <a:endParaRPr lang="pt-BR" sz="1800" b="0" strike="noStrike" spc="-1">
              <a:solidFill>
                <a:srgbClr val="000000"/>
              </a:solidFill>
              <a:uFill>
                <a:solidFill>
                  <a:srgbClr val="FFFFFF"/>
                </a:solidFill>
              </a:uFill>
              <a:latin typeface="Arial"/>
            </a:endParaRPr>
          </a:p>
        </p:txBody>
      </p:sp>
      <p:sp>
        <p:nvSpPr>
          <p:cNvPr id="285" name="CustomShape 6"/>
          <p:cNvSpPr/>
          <p:nvPr/>
        </p:nvSpPr>
        <p:spPr>
          <a:xfrm>
            <a:off x="8515440" y="250092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Exte-</a:t>
            </a:r>
            <a:endParaRPr lang="pt-BR" sz="1800" b="0" strike="noStrike" spc="-1">
              <a:solidFill>
                <a:srgbClr val="000000"/>
              </a:solidFill>
              <a:uFill>
                <a:solidFill>
                  <a:srgbClr val="FFFFFF"/>
                </a:solidFill>
              </a:uFill>
              <a:latin typeface="Arial"/>
            </a:endParaRPr>
          </a:p>
          <a:p>
            <a:pPr algn="ctr">
              <a:lnSpc>
                <a:spcPct val="100000"/>
              </a:lnSpc>
            </a:pPr>
            <a:r>
              <a:rPr lang="pt-BR" sz="1800" b="0" strike="noStrike" spc="-1">
                <a:solidFill>
                  <a:srgbClr val="00CC99"/>
                </a:solidFill>
                <a:uFill>
                  <a:solidFill>
                    <a:srgbClr val="FFFFFF"/>
                  </a:solidFill>
                </a:uFill>
                <a:latin typeface="Calibri"/>
                <a:ea typeface="Microsoft YaHei"/>
              </a:rPr>
              <a:t>rior</a:t>
            </a:r>
            <a:endParaRPr lang="pt-BR" sz="1800" b="0" strike="noStrike" spc="-1">
              <a:solidFill>
                <a:srgbClr val="000000"/>
              </a:solidFill>
              <a:uFill>
                <a:solidFill>
                  <a:srgbClr val="FFFFFF"/>
                </a:solidFill>
              </a:uFill>
              <a:latin typeface="Arial"/>
            </a:endParaRPr>
          </a:p>
        </p:txBody>
      </p:sp>
      <p:sp>
        <p:nvSpPr>
          <p:cNvPr id="286" name="CustomShape 7"/>
          <p:cNvSpPr/>
          <p:nvPr/>
        </p:nvSpPr>
        <p:spPr>
          <a:xfrm>
            <a:off x="6468840" y="4174200"/>
            <a:ext cx="97704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87" name="CustomShape 8"/>
          <p:cNvSpPr/>
          <p:nvPr/>
        </p:nvSpPr>
        <p:spPr>
          <a:xfrm>
            <a:off x="8515440" y="413136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88" name="CustomShape 9"/>
          <p:cNvSpPr/>
          <p:nvPr/>
        </p:nvSpPr>
        <p:spPr>
          <a:xfrm>
            <a:off x="6228720" y="5866920"/>
            <a:ext cx="145728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
        <p:nvSpPr>
          <p:cNvPr id="289" name="CustomShape 10"/>
          <p:cNvSpPr/>
          <p:nvPr/>
        </p:nvSpPr>
        <p:spPr>
          <a:xfrm>
            <a:off x="8398080" y="5814720"/>
            <a:ext cx="1457280" cy="122436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
        <p:nvSpPr>
          <p:cNvPr id="290" name="CustomShape 11"/>
          <p:cNvSpPr/>
          <p:nvPr/>
        </p:nvSpPr>
        <p:spPr>
          <a:xfrm>
            <a:off x="3670920" y="2471760"/>
            <a:ext cx="168660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Brasil - Exceto PAA</a:t>
            </a:r>
            <a:endParaRPr lang="pt-BR" sz="1800" b="0" strike="noStrike" spc="-1">
              <a:solidFill>
                <a:srgbClr val="000000"/>
              </a:solidFill>
              <a:uFill>
                <a:solidFill>
                  <a:srgbClr val="FFFFFF"/>
                </a:solidFill>
              </a:uFill>
              <a:latin typeface="Arial"/>
            </a:endParaRPr>
          </a:p>
        </p:txBody>
      </p:sp>
      <p:sp>
        <p:nvSpPr>
          <p:cNvPr id="291" name="CustomShape 12"/>
          <p:cNvSpPr/>
          <p:nvPr/>
        </p:nvSpPr>
        <p:spPr>
          <a:xfrm>
            <a:off x="4020120" y="4164480"/>
            <a:ext cx="988560" cy="86472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800" b="0" strike="noStrike" spc="-1">
                <a:solidFill>
                  <a:srgbClr val="00CC99"/>
                </a:solidFill>
                <a:uFill>
                  <a:solidFill>
                    <a:srgbClr val="FFFFFF"/>
                  </a:solidFill>
                </a:uFill>
                <a:latin typeface="Calibri"/>
                <a:ea typeface="Microsoft YaHei"/>
              </a:rPr>
              <a:t>Reinf R-2050</a:t>
            </a:r>
            <a:endParaRPr lang="pt-BR" sz="1800" b="0" strike="noStrike" spc="-1">
              <a:solidFill>
                <a:srgbClr val="000000"/>
              </a:solidFill>
              <a:uFill>
                <a:solidFill>
                  <a:srgbClr val="FFFFFF"/>
                </a:solidFill>
              </a:uFill>
              <a:latin typeface="Arial"/>
            </a:endParaRPr>
          </a:p>
        </p:txBody>
      </p:sp>
      <p:sp>
        <p:nvSpPr>
          <p:cNvPr id="292" name="CustomShape 13"/>
          <p:cNvSpPr/>
          <p:nvPr/>
        </p:nvSpPr>
        <p:spPr>
          <a:xfrm>
            <a:off x="3877560" y="5814720"/>
            <a:ext cx="1494360" cy="1401480"/>
          </a:xfrm>
          <a:prstGeom prst="rect">
            <a:avLst/>
          </a:prstGeom>
          <a:solidFill>
            <a:schemeClr val="bg1"/>
          </a:solidFill>
          <a:ln w="2844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469" b="0" strike="noStrike" spc="-1">
                <a:solidFill>
                  <a:srgbClr val="00CC99"/>
                </a:solidFill>
                <a:uFill>
                  <a:solidFill>
                    <a:srgbClr val="FFFFFF"/>
                  </a:solidFill>
                </a:uFill>
                <a:latin typeface="Calibri"/>
                <a:ea typeface="Microsoft YaHei"/>
              </a:rPr>
              <a:t>CP      2,5%</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Gilrat  0,1%</a:t>
            </a:r>
            <a:endParaRPr lang="pt-BR" sz="1800" b="0" strike="noStrike" spc="-1">
              <a:solidFill>
                <a:srgbClr val="000000"/>
              </a:solidFill>
              <a:uFill>
                <a:solidFill>
                  <a:srgbClr val="FFFFFF"/>
                </a:solidFill>
              </a:uFill>
              <a:latin typeface="Arial"/>
            </a:endParaRPr>
          </a:p>
          <a:p>
            <a:pPr algn="ctr">
              <a:lnSpc>
                <a:spcPct val="100000"/>
              </a:lnSpc>
            </a:pPr>
            <a:r>
              <a:rPr lang="pt-BR" sz="1469" b="0" strike="noStrike" spc="-1">
                <a:solidFill>
                  <a:srgbClr val="00CC99"/>
                </a:solidFill>
                <a:uFill>
                  <a:solidFill>
                    <a:srgbClr val="FFFFFF"/>
                  </a:solidFill>
                </a:uFill>
                <a:latin typeface="Calibri"/>
                <a:ea typeface="Microsoft YaHei"/>
              </a:rPr>
              <a:t>Senar  0,25%</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41118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659520" y="3817080"/>
            <a:ext cx="8782200" cy="638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pt-BR" sz="3600" b="1" strike="noStrike" spc="-1">
                <a:solidFill>
                  <a:srgbClr val="3333CC"/>
                </a:solidFill>
                <a:uFill>
                  <a:solidFill>
                    <a:srgbClr val="FFFFFF"/>
                  </a:solidFill>
                </a:uFill>
                <a:latin typeface="Trebuchet MS"/>
                <a:ea typeface="Microsoft YaHei"/>
              </a:rPr>
              <a:t>Integração entre o eSocial e a EFD-Reinf</a:t>
            </a:r>
            <a:endParaRPr lang="pt-BR" sz="1800" b="0" strike="noStrike" spc="-1">
              <a:solidFill>
                <a:srgbClr val="000000"/>
              </a:solidFill>
              <a:uFill>
                <a:solidFill>
                  <a:srgbClr val="FFFFFF"/>
                </a:solidFill>
              </a:uFill>
              <a:latin typeface="Arial"/>
            </a:endParaRPr>
          </a:p>
        </p:txBody>
      </p:sp>
      <p:sp>
        <p:nvSpPr>
          <p:cNvPr id="294" name="CustomShape 2"/>
          <p:cNvSpPr/>
          <p:nvPr/>
        </p:nvSpPr>
        <p:spPr>
          <a:xfrm>
            <a:off x="8678160" y="6985800"/>
            <a:ext cx="20156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0" strike="noStrike" spc="-1">
                <a:solidFill>
                  <a:srgbClr val="262699"/>
                </a:solidFill>
                <a:uFill>
                  <a:solidFill>
                    <a:srgbClr val="FFFFFF"/>
                  </a:solidFill>
                </a:uFill>
                <a:latin typeface="Arial"/>
                <a:ea typeface="Microsoft YaHei"/>
              </a:rPr>
              <a:t>Joaquim</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706419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m 2"/>
          <p:cNvPicPr/>
          <p:nvPr/>
        </p:nvPicPr>
        <p:blipFill>
          <a:blip r:embed="rId2"/>
          <a:stretch/>
        </p:blipFill>
        <p:spPr>
          <a:xfrm>
            <a:off x="0" y="1514160"/>
            <a:ext cx="10802160" cy="5688000"/>
          </a:xfrm>
          <a:prstGeom prst="rect">
            <a:avLst/>
          </a:prstGeom>
          <a:ln>
            <a:noFill/>
          </a:ln>
        </p:spPr>
      </p:pic>
      <p:sp>
        <p:nvSpPr>
          <p:cNvPr id="296" name="CustomShape 1"/>
          <p:cNvSpPr/>
          <p:nvPr/>
        </p:nvSpPr>
        <p:spPr>
          <a:xfrm>
            <a:off x="395280" y="7202160"/>
            <a:ext cx="1051488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00" b="1" strike="noStrike" spc="-1">
                <a:solidFill>
                  <a:srgbClr val="FFFFFF"/>
                </a:solidFill>
                <a:uFill>
                  <a:solidFill>
                    <a:srgbClr val="FFFFFF"/>
                  </a:solidFill>
                </a:uFill>
                <a:latin typeface="Arial"/>
                <a:ea typeface="Microsoft YaHei"/>
              </a:rPr>
              <a:t>* Ambiente Nacional  |  ** CP em 07/2018 e IRRF s/folha em 01/2019</a:t>
            </a:r>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565774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m 1"/>
          <p:cNvPicPr/>
          <p:nvPr/>
        </p:nvPicPr>
        <p:blipFill>
          <a:blip r:embed="rId2"/>
          <a:stretch/>
        </p:blipFill>
        <p:spPr>
          <a:xfrm>
            <a:off x="612720" y="1425960"/>
            <a:ext cx="9865440" cy="6280200"/>
          </a:xfrm>
          <a:prstGeom prst="rect">
            <a:avLst/>
          </a:prstGeom>
          <a:ln>
            <a:noFill/>
          </a:ln>
        </p:spPr>
      </p:pic>
    </p:spTree>
    <p:extLst>
      <p:ext uri="{BB962C8B-B14F-4D97-AF65-F5344CB8AC3E}">
        <p14:creationId xmlns:p14="http://schemas.microsoft.com/office/powerpoint/2010/main" val="9336125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397080" y="1873440"/>
            <a:ext cx="10021320" cy="4434120"/>
          </a:xfrm>
          <a:prstGeom prst="rect">
            <a:avLst/>
          </a:prstGeom>
          <a:noFill/>
          <a:ln>
            <a:noFill/>
          </a:ln>
        </p:spPr>
        <p:style>
          <a:lnRef idx="0">
            <a:scrgbClr r="0" g="0" b="0"/>
          </a:lnRef>
          <a:fillRef idx="0">
            <a:scrgbClr r="0" g="0" b="0"/>
          </a:fillRef>
          <a:effectRef idx="0">
            <a:scrgbClr r="0" g="0" b="0"/>
          </a:effectRef>
          <a:fontRef idx="minor"/>
        </p:style>
        <p:txBody>
          <a:bodyPr lIns="87120" tIns="43200" rIns="87120" bIns="43200"/>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3600" b="1" strike="noStrike" spc="-1" dirty="0">
                <a:solidFill>
                  <a:srgbClr val="000080"/>
                </a:solidFill>
                <a:uFill>
                  <a:solidFill>
                    <a:srgbClr val="FFFFFF"/>
                  </a:solidFill>
                </a:uFill>
                <a:latin typeface="Verdana"/>
                <a:ea typeface="Microsoft YaHei"/>
              </a:rPr>
              <a:t>EFD-REINF </a:t>
            </a:r>
            <a:endParaRPr lang="pt-BR" sz="1800" b="0" strike="noStrike" spc="-1" dirty="0">
              <a:solidFill>
                <a:srgbClr val="000000"/>
              </a:solidFill>
              <a:uFill>
                <a:solidFill>
                  <a:srgbClr val="FFFFFF"/>
                </a:solidFill>
              </a:uFill>
              <a:latin typeface="Arial"/>
            </a:endParaRPr>
          </a:p>
          <a:p>
            <a:pPr algn="ctr">
              <a:lnSpc>
                <a:spcPct val="100000"/>
              </a:lnSpc>
            </a:pPr>
            <a:r>
              <a:rPr lang="pt-BR" sz="3600" b="1" strike="noStrike" spc="-1" dirty="0">
                <a:solidFill>
                  <a:srgbClr val="000080"/>
                </a:solidFill>
                <a:uFill>
                  <a:solidFill>
                    <a:srgbClr val="FFFFFF"/>
                  </a:solidFill>
                </a:uFill>
                <a:latin typeface="Verdana"/>
                <a:ea typeface="Microsoft YaHei"/>
              </a:rPr>
              <a:t>Escrituração Fiscal Digital</a:t>
            </a:r>
            <a:endParaRPr lang="pt-BR" sz="1800" b="0" strike="noStrike" spc="-1" dirty="0">
              <a:solidFill>
                <a:srgbClr val="000000"/>
              </a:solidFill>
              <a:uFill>
                <a:solidFill>
                  <a:srgbClr val="FFFFFF"/>
                </a:solidFill>
              </a:uFill>
              <a:latin typeface="Arial"/>
            </a:endParaRPr>
          </a:p>
          <a:p>
            <a:pPr algn="ctr">
              <a:lnSpc>
                <a:spcPct val="100000"/>
              </a:lnSpc>
            </a:pPr>
            <a:r>
              <a:rPr lang="pt-BR" sz="3600" b="1" strike="noStrike" spc="-1" dirty="0">
                <a:solidFill>
                  <a:srgbClr val="000080"/>
                </a:solidFill>
                <a:uFill>
                  <a:solidFill>
                    <a:srgbClr val="FFFFFF"/>
                  </a:solidFill>
                </a:uFill>
                <a:latin typeface="Verdana"/>
                <a:ea typeface="Microsoft YaHei"/>
              </a:rPr>
              <a:t>de Retenções e Outras Informações Fiscais</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sp>
        <p:nvSpPr>
          <p:cNvPr id="158" name="CustomShape 2"/>
          <p:cNvSpPr/>
          <p:nvPr/>
        </p:nvSpPr>
        <p:spPr>
          <a:xfrm>
            <a:off x="7470183" y="6307560"/>
            <a:ext cx="2820692" cy="9766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1800" b="0" strike="noStrike" spc="-1" dirty="0">
                <a:solidFill>
                  <a:srgbClr val="FF0000"/>
                </a:solidFill>
                <a:uFill>
                  <a:solidFill>
                    <a:srgbClr val="FFFFFF"/>
                  </a:solidFill>
                </a:uFill>
                <a:latin typeface="Arial"/>
                <a:ea typeface="Microsoft YaHei"/>
              </a:rPr>
              <a:t> </a:t>
            </a:r>
            <a:r>
              <a:rPr lang="pt-BR" sz="2800" b="1" strike="noStrike" spc="-1" dirty="0" smtClean="0">
                <a:solidFill>
                  <a:srgbClr val="FF0000"/>
                </a:solidFill>
                <a:uFill>
                  <a:solidFill>
                    <a:srgbClr val="FFFFFF"/>
                  </a:solidFill>
                </a:uFill>
                <a:latin typeface="AR BERKLEY" panose="02000000000000000000" pitchFamily="2" charset="0"/>
                <a:ea typeface="Microsoft YaHei"/>
              </a:rPr>
              <a:t>Eduardo Bandeira Setembro de 2018</a:t>
            </a:r>
          </a:p>
          <a:p>
            <a:pPr algn="ctr">
              <a:lnSpc>
                <a:spcPct val="100000"/>
              </a:lnSpc>
            </a:pPr>
            <a:endParaRPr lang="pt-BR" sz="2800" b="1" strike="noStrike" spc="-1" dirty="0" smtClean="0">
              <a:solidFill>
                <a:srgbClr val="FF0000"/>
              </a:solidFill>
              <a:uFill>
                <a:solidFill>
                  <a:srgbClr val="FFFFFF"/>
                </a:solidFill>
              </a:uFill>
              <a:latin typeface="AR BERKLEY" panose="02000000000000000000" pitchFamily="2" charset="0"/>
              <a:ea typeface="Microsoft YaHei"/>
            </a:endParaRPr>
          </a:p>
          <a:p>
            <a:pPr algn="ctr">
              <a:lnSpc>
                <a:spcPct val="100000"/>
              </a:lnSpc>
            </a:pPr>
            <a:endParaRPr lang="pt-BR" sz="2800" b="1" strike="noStrike" spc="-1" dirty="0">
              <a:solidFill>
                <a:srgbClr val="000000"/>
              </a:solidFill>
              <a:uFill>
                <a:solidFill>
                  <a:srgbClr val="FFFFFF"/>
                </a:solidFill>
              </a:uFill>
              <a:latin typeface="AR BERKLEY" panose="02000000000000000000" pitchFamily="2" charset="0"/>
            </a:endParaRPr>
          </a:p>
        </p:txBody>
      </p:sp>
    </p:spTree>
    <p:extLst>
      <p:ext uri="{BB962C8B-B14F-4D97-AF65-F5344CB8AC3E}">
        <p14:creationId xmlns:p14="http://schemas.microsoft.com/office/powerpoint/2010/main" val="50119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1570400" y="1647643"/>
            <a:ext cx="7614037" cy="510970"/>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3043" b="1" spc="-1">
                <a:solidFill>
                  <a:srgbClr val="000080"/>
                </a:solidFill>
                <a:uFill>
                  <a:solidFill>
                    <a:srgbClr val="FFFFFF"/>
                  </a:solidFill>
                </a:uFill>
                <a:latin typeface="Verdana"/>
                <a:ea typeface="Verdana"/>
              </a:rPr>
              <a:t>DCTF WEB</a:t>
            </a:r>
            <a:endParaRPr lang="pt-BR" sz="1522" spc="-1">
              <a:solidFill>
                <a:srgbClr val="000000"/>
              </a:solidFill>
              <a:uFill>
                <a:solidFill>
                  <a:srgbClr val="FFFFFF"/>
                </a:solidFill>
              </a:uFill>
              <a:latin typeface="Arial"/>
            </a:endParaRPr>
          </a:p>
        </p:txBody>
      </p:sp>
      <p:sp>
        <p:nvSpPr>
          <p:cNvPr id="396" name="CustomShape 2"/>
          <p:cNvSpPr/>
          <p:nvPr/>
        </p:nvSpPr>
        <p:spPr>
          <a:xfrm>
            <a:off x="1570401" y="2552417"/>
            <a:ext cx="8295736" cy="3777955"/>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2325" b="1" spc="-1">
                <a:solidFill>
                  <a:srgbClr val="000080"/>
                </a:solidFill>
                <a:uFill>
                  <a:solidFill>
                    <a:srgbClr val="FFFFFF"/>
                  </a:solidFill>
                </a:uFill>
                <a:latin typeface="Verdana"/>
                <a:ea typeface="Verdana"/>
              </a:rPr>
              <a:t>Características:</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marL="182601" indent="-182601">
              <a:buClr>
                <a:srgbClr val="C00000"/>
              </a:buClr>
              <a:buFont typeface="Wingdings" charset="2"/>
              <a:buChar char=""/>
            </a:pPr>
            <a:r>
              <a:rPr lang="pt-BR" sz="2240" b="1" spc="-1">
                <a:solidFill>
                  <a:srgbClr val="C00000"/>
                </a:solidFill>
                <a:uFill>
                  <a:solidFill>
                    <a:srgbClr val="FFFFFF"/>
                  </a:solidFill>
                </a:uFill>
                <a:latin typeface="Verdana"/>
                <a:ea typeface="Verdana"/>
              </a:rPr>
              <a:t>Não há DCTF-Web sem a transmissão prévia do eSocial e/ou da EFD-Reinf;</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marL="182601" indent="-182601">
              <a:buClr>
                <a:srgbClr val="000080"/>
              </a:buClr>
              <a:buFont typeface="Wingdings" charset="2"/>
              <a:buChar char=""/>
            </a:pPr>
            <a:r>
              <a:rPr lang="pt-BR" sz="2240" b="1" spc="-1">
                <a:solidFill>
                  <a:srgbClr val="000080"/>
                </a:solidFill>
                <a:uFill>
                  <a:solidFill>
                    <a:srgbClr val="FFFFFF"/>
                  </a:solidFill>
                </a:uFill>
                <a:latin typeface="Verdana"/>
                <a:ea typeface="Verdana"/>
              </a:rPr>
              <a:t>Retificação da DCTF-Web sempre vinculada à escrituração de origem;</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marL="182601" indent="-182601">
              <a:buClr>
                <a:srgbClr val="C00000"/>
              </a:buClr>
              <a:buFont typeface="Wingdings" charset="2"/>
              <a:buChar char=""/>
            </a:pPr>
            <a:r>
              <a:rPr lang="pt-BR" sz="2240" b="1" spc="-1">
                <a:solidFill>
                  <a:srgbClr val="C00000"/>
                </a:solidFill>
                <a:uFill>
                  <a:solidFill>
                    <a:srgbClr val="FFFFFF"/>
                  </a:solidFill>
                </a:uFill>
                <a:latin typeface="Verdana"/>
                <a:ea typeface="Verdana"/>
              </a:rPr>
              <a:t>Integração c/sistemas da RFB para consulta e aproveitamento de créditos tributários (compensações, recolhimentos efetuados, parcelamentos, etc);</a:t>
            </a:r>
            <a:endParaRPr lang="pt-BR" sz="1522"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471492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1544837" y="1283056"/>
            <a:ext cx="7614037" cy="510970"/>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3043" b="1" spc="-1">
                <a:solidFill>
                  <a:srgbClr val="000080"/>
                </a:solidFill>
                <a:uFill>
                  <a:solidFill>
                    <a:srgbClr val="FFFFFF"/>
                  </a:solidFill>
                </a:uFill>
                <a:latin typeface="Verdana"/>
                <a:ea typeface="Verdana"/>
              </a:rPr>
              <a:t>DCTF WEB</a:t>
            </a:r>
            <a:endParaRPr lang="pt-BR" sz="1522" spc="-1">
              <a:solidFill>
                <a:srgbClr val="000000"/>
              </a:solidFill>
              <a:uFill>
                <a:solidFill>
                  <a:srgbClr val="FFFFFF"/>
                </a:solidFill>
              </a:uFill>
              <a:latin typeface="Arial"/>
            </a:endParaRPr>
          </a:p>
        </p:txBody>
      </p:sp>
      <p:sp>
        <p:nvSpPr>
          <p:cNvPr id="398" name="CustomShape 2"/>
          <p:cNvSpPr/>
          <p:nvPr/>
        </p:nvSpPr>
        <p:spPr>
          <a:xfrm>
            <a:off x="1544837" y="1892020"/>
            <a:ext cx="8150267" cy="3956293"/>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2029" b="1" u="sng" spc="-1">
                <a:solidFill>
                  <a:srgbClr val="3333CC"/>
                </a:solidFill>
                <a:uFill>
                  <a:solidFill>
                    <a:srgbClr val="FFFFFF"/>
                  </a:solidFill>
                </a:uFill>
                <a:latin typeface="Arial"/>
                <a:ea typeface="Microsoft YaHei"/>
              </a:rPr>
              <a:t>Forma de entrega</a:t>
            </a:r>
            <a:r>
              <a:rPr lang="pt-BR" sz="1691" b="1" spc="-1">
                <a:solidFill>
                  <a:srgbClr val="3333CC"/>
                </a:solidFill>
                <a:uFill>
                  <a:solidFill>
                    <a:srgbClr val="FFFFFF"/>
                  </a:solidFill>
                </a:uFill>
                <a:latin typeface="Arial"/>
                <a:ea typeface="Microsoft YaHei"/>
              </a:rPr>
              <a:t>: </a:t>
            </a:r>
            <a:endParaRPr lang="pt-BR" sz="1522" spc="-1">
              <a:solidFill>
                <a:srgbClr val="000000"/>
              </a:solidFill>
              <a:uFill>
                <a:solidFill>
                  <a:srgbClr val="FFFFFF"/>
                </a:solidFill>
              </a:uFill>
              <a:latin typeface="Arial"/>
            </a:endParaRPr>
          </a:p>
          <a:p>
            <a:pPr>
              <a:lnSpc>
                <a:spcPct val="100000"/>
              </a:lnSpc>
            </a:pPr>
            <a:r>
              <a:rPr lang="pt-BR" sz="1691" b="1" spc="-1">
                <a:solidFill>
                  <a:srgbClr val="3333CC"/>
                </a:solidFill>
                <a:uFill>
                  <a:solidFill>
                    <a:srgbClr val="FFFFFF"/>
                  </a:solidFill>
                </a:uFill>
                <a:latin typeface="Arial"/>
                <a:ea typeface="Microsoft YaHei"/>
              </a:rPr>
              <a:t>	</a:t>
            </a:r>
            <a:endParaRPr lang="pt-BR" sz="1522" spc="-1">
              <a:solidFill>
                <a:srgbClr val="000000"/>
              </a:solidFill>
              <a:uFill>
                <a:solidFill>
                  <a:srgbClr val="FFFFFF"/>
                </a:solidFill>
              </a:uFill>
              <a:latin typeface="Arial"/>
            </a:endParaRPr>
          </a:p>
          <a:p>
            <a:pPr>
              <a:lnSpc>
                <a:spcPct val="100000"/>
              </a:lnSpc>
            </a:pPr>
            <a:r>
              <a:rPr lang="pt-BR" sz="1691" b="1" spc="-1">
                <a:solidFill>
                  <a:srgbClr val="3333CC"/>
                </a:solidFill>
                <a:uFill>
                  <a:solidFill>
                    <a:srgbClr val="FFFFFF"/>
                  </a:solidFill>
                </a:uFill>
                <a:latin typeface="Arial"/>
                <a:ea typeface="Microsoft YaHei"/>
              </a:rPr>
              <a:t>	</a:t>
            </a:r>
            <a:r>
              <a:rPr lang="pt-BR" sz="1691" spc="-1">
                <a:solidFill>
                  <a:srgbClr val="3333CC"/>
                </a:solidFill>
                <a:uFill>
                  <a:solidFill>
                    <a:srgbClr val="FFFFFF"/>
                  </a:solidFill>
                </a:uFill>
                <a:latin typeface="Arial"/>
                <a:ea typeface="Microsoft YaHei"/>
              </a:rPr>
              <a:t>Por meio do Portal da DCTFWeb, disponível no ambiente eCAC.</a:t>
            </a:r>
            <a:endParaRPr lang="pt-BR" sz="1522" spc="-1">
              <a:solidFill>
                <a:srgbClr val="000000"/>
              </a:solidFill>
              <a:uFill>
                <a:solidFill>
                  <a:srgbClr val="FFFFFF"/>
                </a:solidFill>
              </a:uFill>
              <a:latin typeface="Arial"/>
            </a:endParaRPr>
          </a:p>
          <a:p>
            <a:pPr>
              <a:lnSpc>
                <a:spcPct val="100000"/>
              </a:lnSpc>
            </a:pPr>
            <a:r>
              <a:rPr lang="pt-BR" sz="1691" b="1" spc="-1">
                <a:solidFill>
                  <a:srgbClr val="3333CC"/>
                </a:solidFill>
                <a:uFill>
                  <a:solidFill>
                    <a:srgbClr val="FFFFFF"/>
                  </a:solidFill>
                </a:uFill>
                <a:latin typeface="Arial"/>
                <a:ea typeface="Microsoft YaHei"/>
              </a:rPr>
              <a:t>	</a:t>
            </a:r>
            <a:endParaRPr lang="pt-BR" sz="1522" spc="-1">
              <a:solidFill>
                <a:srgbClr val="000000"/>
              </a:solidFill>
              <a:uFill>
                <a:solidFill>
                  <a:srgbClr val="FFFFFF"/>
                </a:solidFill>
              </a:uFill>
              <a:latin typeface="Arial"/>
            </a:endParaRPr>
          </a:p>
          <a:p>
            <a:pPr>
              <a:lnSpc>
                <a:spcPct val="100000"/>
              </a:lnSpc>
            </a:pPr>
            <a:r>
              <a:rPr lang="pt-BR" sz="2029" b="1" u="sng" spc="-1">
                <a:solidFill>
                  <a:srgbClr val="3333CC"/>
                </a:solidFill>
                <a:uFill>
                  <a:solidFill>
                    <a:srgbClr val="FFFFFF"/>
                  </a:solidFill>
                </a:uFill>
                <a:latin typeface="Arial"/>
                <a:ea typeface="Microsoft YaHei"/>
              </a:rPr>
              <a:t>Prazo de entrega:</a:t>
            </a:r>
            <a:endParaRPr lang="pt-BR" sz="1522" spc="-1">
              <a:solidFill>
                <a:srgbClr val="000000"/>
              </a:solidFill>
              <a:uFill>
                <a:solidFill>
                  <a:srgbClr val="FFFFFF"/>
                </a:solidFill>
              </a:uFill>
              <a:latin typeface="Arial"/>
            </a:endParaRPr>
          </a:p>
          <a:p>
            <a:pPr>
              <a:lnSpc>
                <a:spcPct val="100000"/>
              </a:lnSpc>
            </a:pPr>
            <a:r>
              <a:rPr lang="pt-BR" sz="1691" spc="-1">
                <a:solidFill>
                  <a:srgbClr val="3333CC"/>
                </a:solidFill>
                <a:uFill>
                  <a:solidFill>
                    <a:srgbClr val="FFFFFF"/>
                  </a:solidFill>
                </a:uFill>
                <a:latin typeface="Arial"/>
                <a:ea typeface="Microsoft YaHei"/>
              </a:rPr>
              <a:t>	</a:t>
            </a:r>
            <a:endParaRPr lang="pt-BR" sz="1522" spc="-1">
              <a:solidFill>
                <a:srgbClr val="000000"/>
              </a:solidFill>
              <a:uFill>
                <a:solidFill>
                  <a:srgbClr val="FFFFFF"/>
                </a:solidFill>
              </a:uFill>
              <a:latin typeface="Arial"/>
            </a:endParaRPr>
          </a:p>
          <a:p>
            <a:pPr>
              <a:lnSpc>
                <a:spcPct val="100000"/>
              </a:lnSpc>
            </a:pPr>
            <a:r>
              <a:rPr lang="pt-BR" sz="1691" spc="-1">
                <a:solidFill>
                  <a:srgbClr val="3333CC"/>
                </a:solidFill>
                <a:uFill>
                  <a:solidFill>
                    <a:srgbClr val="FFFFFF"/>
                  </a:solidFill>
                </a:uFill>
                <a:latin typeface="Arial"/>
                <a:ea typeface="Microsoft YaHei"/>
              </a:rPr>
              <a:t>	A </a:t>
            </a:r>
            <a:r>
              <a:rPr lang="pt-BR" sz="1691" b="1" spc="-1">
                <a:solidFill>
                  <a:srgbClr val="3333CC"/>
                </a:solidFill>
                <a:uFill>
                  <a:solidFill>
                    <a:srgbClr val="FFFFFF"/>
                  </a:solidFill>
                </a:uFill>
                <a:latin typeface="Arial"/>
                <a:ea typeface="Microsoft YaHei"/>
              </a:rPr>
              <a:t>DCTFWeb</a:t>
            </a:r>
            <a:r>
              <a:rPr lang="pt-BR" sz="1691" spc="-1">
                <a:solidFill>
                  <a:srgbClr val="3333CC"/>
                </a:solidFill>
                <a:uFill>
                  <a:solidFill>
                    <a:srgbClr val="FFFFFF"/>
                  </a:solidFill>
                </a:uFill>
                <a:latin typeface="Arial"/>
                <a:ea typeface="Microsoft YaHei"/>
              </a:rPr>
              <a:t>, de regra, tem periodicidade </a:t>
            </a:r>
            <a:r>
              <a:rPr lang="pt-BR" sz="1691" b="1" spc="-1">
                <a:solidFill>
                  <a:srgbClr val="3333CC"/>
                </a:solidFill>
                <a:uFill>
                  <a:solidFill>
                    <a:srgbClr val="FFFFFF"/>
                  </a:solidFill>
                </a:uFill>
                <a:latin typeface="Arial"/>
                <a:ea typeface="Microsoft YaHei"/>
              </a:rPr>
              <a:t>mensal </a:t>
            </a:r>
            <a:r>
              <a:rPr lang="pt-BR" sz="1691" spc="-1">
                <a:solidFill>
                  <a:srgbClr val="3333CC"/>
                </a:solidFill>
                <a:uFill>
                  <a:solidFill>
                    <a:srgbClr val="FFFFFF"/>
                  </a:solidFill>
                </a:uFill>
                <a:latin typeface="Arial"/>
                <a:ea typeface="Microsoft YaHei"/>
              </a:rPr>
              <a:t>e deve ser transmitida pela Internet até as 23h59min59s (horário de Brasília) do </a:t>
            </a:r>
            <a:r>
              <a:rPr lang="pt-BR" sz="1691" b="1" spc="-1">
                <a:solidFill>
                  <a:srgbClr val="3333CC"/>
                </a:solidFill>
                <a:uFill>
                  <a:solidFill>
                    <a:srgbClr val="FFFFFF"/>
                  </a:solidFill>
                </a:uFill>
                <a:latin typeface="Arial"/>
                <a:ea typeface="Microsoft YaHei"/>
              </a:rPr>
              <a:t>dia 15 </a:t>
            </a:r>
            <a:r>
              <a:rPr lang="pt-BR" sz="1691" spc="-1">
                <a:solidFill>
                  <a:srgbClr val="3333CC"/>
                </a:solidFill>
                <a:uFill>
                  <a:solidFill>
                    <a:srgbClr val="FFFFFF"/>
                  </a:solidFill>
                </a:uFill>
                <a:latin typeface="Arial"/>
                <a:ea typeface="Microsoft YaHei"/>
              </a:rPr>
              <a:t>do mês seguinte ao da ocorrência dos fatos geradores). Caso o dia 15 não seja dia útil, a entrega deverá ser antecipada para o dia útil imediatamente anterior. </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a:lnSpc>
                <a:spcPct val="100000"/>
              </a:lnSpc>
            </a:pPr>
            <a:r>
              <a:rPr lang="pt-BR" sz="1691" b="1" spc="-1">
                <a:solidFill>
                  <a:srgbClr val="3333CC"/>
                </a:solidFill>
                <a:uFill>
                  <a:solidFill>
                    <a:srgbClr val="FFFFFF"/>
                  </a:solidFill>
                </a:uFill>
                <a:latin typeface="Arial"/>
                <a:ea typeface="Microsoft YaHei"/>
              </a:rPr>
              <a:t>	DCTFWeb 13º Salário (Anual): </a:t>
            </a:r>
            <a:r>
              <a:rPr lang="pt-BR" sz="1691" spc="-1">
                <a:solidFill>
                  <a:srgbClr val="3333CC"/>
                </a:solidFill>
                <a:uFill>
                  <a:solidFill>
                    <a:srgbClr val="FFFFFF"/>
                  </a:solidFill>
                </a:uFill>
                <a:latin typeface="Arial"/>
                <a:ea typeface="Microsoft YaHei"/>
              </a:rPr>
              <a:t>declaração relativa à Gratificação Natalina, transmitida uma vez por ano até o dia 20 de dezembro de cada exercício;</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p:txBody>
      </p:sp>
      <p:pic>
        <p:nvPicPr>
          <p:cNvPr id="399" name="Imagem 1"/>
          <p:cNvPicPr/>
          <p:nvPr/>
        </p:nvPicPr>
        <p:blipFill>
          <a:blip r:embed="rId2"/>
          <a:stretch/>
        </p:blipFill>
        <p:spPr>
          <a:xfrm>
            <a:off x="1666568" y="5946003"/>
            <a:ext cx="8028535" cy="1078546"/>
          </a:xfrm>
          <a:prstGeom prst="rect">
            <a:avLst/>
          </a:prstGeom>
          <a:ln>
            <a:noFill/>
          </a:ln>
        </p:spPr>
      </p:pic>
    </p:spTree>
    <p:extLst>
      <p:ext uri="{BB962C8B-B14F-4D97-AF65-F5344CB8AC3E}">
        <p14:creationId xmlns:p14="http://schemas.microsoft.com/office/powerpoint/2010/main" val="38581388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CustomShape 1"/>
          <p:cNvSpPr/>
          <p:nvPr/>
        </p:nvSpPr>
        <p:spPr>
          <a:xfrm>
            <a:off x="1570400" y="1465958"/>
            <a:ext cx="7614037" cy="510970"/>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3043" b="1" spc="-1">
                <a:solidFill>
                  <a:srgbClr val="000080"/>
                </a:solidFill>
                <a:uFill>
                  <a:solidFill>
                    <a:srgbClr val="FFFFFF"/>
                  </a:solidFill>
                </a:uFill>
                <a:latin typeface="Verdana"/>
                <a:ea typeface="Verdana"/>
              </a:rPr>
              <a:t>DCTF WEB - </a:t>
            </a:r>
            <a:r>
              <a:rPr lang="pt-BR" sz="2029" b="1" spc="-1">
                <a:solidFill>
                  <a:srgbClr val="FFFFFF"/>
                </a:solidFill>
                <a:uFill>
                  <a:solidFill>
                    <a:srgbClr val="FFFFFF"/>
                  </a:solidFill>
                </a:uFill>
                <a:latin typeface="Arial"/>
                <a:ea typeface="Microsoft YaHei"/>
              </a:rPr>
              <a:t>F</a:t>
            </a:r>
            <a:r>
              <a:rPr lang="pt-BR" sz="2029" b="1" spc="-1">
                <a:solidFill>
                  <a:srgbClr val="16165D"/>
                </a:solidFill>
                <a:uFill>
                  <a:solidFill>
                    <a:srgbClr val="FFFFFF"/>
                  </a:solidFill>
                </a:uFill>
                <a:latin typeface="Arial"/>
                <a:ea typeface="Microsoft YaHei"/>
              </a:rPr>
              <a:t>FLUXOGRAMA GERAL DO SISTEMA</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p:txBody>
      </p:sp>
      <p:sp>
        <p:nvSpPr>
          <p:cNvPr id="405" name="CustomShape 2"/>
          <p:cNvSpPr/>
          <p:nvPr/>
        </p:nvSpPr>
        <p:spPr>
          <a:xfrm>
            <a:off x="1570401" y="2135484"/>
            <a:ext cx="8150267" cy="3956293"/>
          </a:xfrm>
          <a:prstGeom prst="rect">
            <a:avLst/>
          </a:prstGeom>
          <a:noFill/>
          <a:ln>
            <a:noFill/>
          </a:ln>
        </p:spPr>
        <p:style>
          <a:lnRef idx="0">
            <a:scrgbClr r="0" g="0" b="0"/>
          </a:lnRef>
          <a:fillRef idx="0">
            <a:scrgbClr r="0" g="0" b="0"/>
          </a:fillRef>
          <a:effectRef idx="0">
            <a:scrgbClr r="0" g="0" b="0"/>
          </a:effectRef>
          <a:fontRef idx="minor"/>
        </p:style>
      </p:sp>
      <p:pic>
        <p:nvPicPr>
          <p:cNvPr id="406" name="Imagem 3"/>
          <p:cNvPicPr/>
          <p:nvPr/>
        </p:nvPicPr>
        <p:blipFill>
          <a:blip r:embed="rId2"/>
          <a:stretch/>
        </p:blipFill>
        <p:spPr>
          <a:xfrm>
            <a:off x="2842501" y="2135485"/>
            <a:ext cx="5478248" cy="4829416"/>
          </a:xfrm>
          <a:prstGeom prst="rect">
            <a:avLst/>
          </a:prstGeom>
          <a:ln>
            <a:noFill/>
          </a:ln>
        </p:spPr>
      </p:pic>
    </p:spTree>
    <p:extLst>
      <p:ext uri="{BB962C8B-B14F-4D97-AF65-F5344CB8AC3E}">
        <p14:creationId xmlns:p14="http://schemas.microsoft.com/office/powerpoint/2010/main" val="25275990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1570400" y="1709422"/>
            <a:ext cx="7614037" cy="510970"/>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3043" b="1" spc="-1">
                <a:solidFill>
                  <a:srgbClr val="000080"/>
                </a:solidFill>
                <a:uFill>
                  <a:solidFill>
                    <a:srgbClr val="FFFFFF"/>
                  </a:solidFill>
                </a:uFill>
                <a:latin typeface="Verdana"/>
                <a:ea typeface="Verdana"/>
              </a:rPr>
              <a:t>Documentos de arrecadação</a:t>
            </a:r>
            <a:endParaRPr lang="pt-BR" sz="1522" spc="-1">
              <a:solidFill>
                <a:srgbClr val="000000"/>
              </a:solidFill>
              <a:uFill>
                <a:solidFill>
                  <a:srgbClr val="FFFFFF"/>
                </a:solidFill>
              </a:uFill>
              <a:latin typeface="Arial"/>
            </a:endParaRPr>
          </a:p>
        </p:txBody>
      </p:sp>
      <p:sp>
        <p:nvSpPr>
          <p:cNvPr id="408" name="CustomShape 2"/>
          <p:cNvSpPr/>
          <p:nvPr/>
        </p:nvSpPr>
        <p:spPr>
          <a:xfrm>
            <a:off x="1570401" y="2552417"/>
            <a:ext cx="8295736" cy="3777955"/>
          </a:xfrm>
          <a:prstGeom prst="rect">
            <a:avLst/>
          </a:prstGeom>
          <a:noFill/>
          <a:ln>
            <a:noFill/>
          </a:ln>
        </p:spPr>
        <p:style>
          <a:lnRef idx="0">
            <a:scrgbClr r="0" g="0" b="0"/>
          </a:lnRef>
          <a:fillRef idx="0">
            <a:scrgbClr r="0" g="0" b="0"/>
          </a:fillRef>
          <a:effectRef idx="0">
            <a:scrgbClr r="0" g="0" b="0"/>
          </a:effectRef>
          <a:fontRef idx="minor"/>
        </p:style>
        <p:txBody>
          <a:bodyPr lIns="71214" tIns="35302" rIns="71214" bIns="35302"/>
          <a:lstStyle/>
          <a:p>
            <a:pPr>
              <a:lnSpc>
                <a:spcPct val="100000"/>
              </a:lnSpc>
            </a:pPr>
            <a:r>
              <a:rPr lang="pt-BR" sz="2325" b="1" spc="-1">
                <a:solidFill>
                  <a:srgbClr val="C00000"/>
                </a:solidFill>
                <a:uFill>
                  <a:solidFill>
                    <a:srgbClr val="FFFFFF"/>
                  </a:solidFill>
                </a:uFill>
                <a:latin typeface="Verdana"/>
                <a:ea typeface="Verdana"/>
              </a:rPr>
              <a:t>A GPS será substituída </a:t>
            </a:r>
            <a:r>
              <a:rPr lang="pt-BR" sz="2325" b="1" spc="-1">
                <a:solidFill>
                  <a:srgbClr val="000080"/>
                </a:solidFill>
                <a:uFill>
                  <a:solidFill>
                    <a:srgbClr val="FFFFFF"/>
                  </a:solidFill>
                </a:uFill>
                <a:latin typeface="Verdana"/>
                <a:ea typeface="Verdana"/>
              </a:rPr>
              <a:t>por:</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marL="182601" indent="-182601">
              <a:buClr>
                <a:srgbClr val="000080"/>
              </a:buClr>
              <a:buFont typeface="Wingdings" charset="2"/>
              <a:buChar char=""/>
            </a:pPr>
            <a:r>
              <a:rPr lang="pt-BR" sz="2325" b="1" spc="-1">
                <a:solidFill>
                  <a:srgbClr val="000080"/>
                </a:solidFill>
                <a:uFill>
                  <a:solidFill>
                    <a:srgbClr val="FFFFFF"/>
                  </a:solidFill>
                </a:uFill>
                <a:latin typeface="Verdana"/>
                <a:ea typeface="Verdana"/>
              </a:rPr>
              <a:t>DARF – Documento de Arrecadação de Receitas Federais – numerado e com código de barras:</a:t>
            </a:r>
            <a:endParaRPr lang="pt-BR" sz="1522" spc="-1">
              <a:solidFill>
                <a:srgbClr val="000000"/>
              </a:solidFill>
              <a:uFill>
                <a:solidFill>
                  <a:srgbClr val="FFFFFF"/>
                </a:solidFill>
              </a:uFill>
              <a:latin typeface="Arial"/>
            </a:endParaRPr>
          </a:p>
          <a:p>
            <a:pPr marL="628146" lvl="1" indent="-241338">
              <a:buClr>
                <a:srgbClr val="000080"/>
              </a:buClr>
              <a:buSzPct val="25000"/>
              <a:buFont typeface="Wingdings"/>
              <a:buChar char="l"/>
            </a:pPr>
            <a:r>
              <a:rPr lang="pt-BR" sz="1919" b="1" spc="-1">
                <a:solidFill>
                  <a:srgbClr val="000080"/>
                </a:solidFill>
                <a:uFill>
                  <a:solidFill>
                    <a:srgbClr val="FFFFFF"/>
                  </a:solidFill>
                </a:uFill>
                <a:latin typeface="Verdana"/>
                <a:ea typeface="Verdana"/>
              </a:rPr>
              <a:t> Contribuintes em geral;</a:t>
            </a:r>
            <a:endParaRPr lang="pt-BR" sz="1522" spc="-1">
              <a:solidFill>
                <a:srgbClr val="000000"/>
              </a:solidFill>
              <a:uFill>
                <a:solidFill>
                  <a:srgbClr val="FFFFFF"/>
                </a:solidFill>
              </a:uFill>
              <a:latin typeface="Arial"/>
            </a:endParaRPr>
          </a:p>
          <a:p>
            <a:pPr marL="628146" lvl="1" indent="-241338">
              <a:buClr>
                <a:srgbClr val="000080"/>
              </a:buClr>
              <a:buSzPct val="25000"/>
              <a:buFont typeface="Wingdings"/>
              <a:buChar char="l"/>
            </a:pPr>
            <a:r>
              <a:rPr lang="pt-BR" sz="1919" b="1" spc="-1">
                <a:solidFill>
                  <a:srgbClr val="000080"/>
                </a:solidFill>
                <a:uFill>
                  <a:solidFill>
                    <a:srgbClr val="FFFFFF"/>
                  </a:solidFill>
                </a:uFill>
                <a:latin typeface="Verdana"/>
                <a:ea typeface="Verdana"/>
              </a:rPr>
              <a:t> </a:t>
            </a:r>
            <a:r>
              <a:rPr lang="pt-BR" sz="1919" b="1" spc="-1">
                <a:solidFill>
                  <a:srgbClr val="FF0000"/>
                </a:solidFill>
                <a:uFill>
                  <a:solidFill>
                    <a:srgbClr val="FFFFFF"/>
                  </a:solidFill>
                </a:uFill>
                <a:latin typeface="Verdana"/>
                <a:ea typeface="Verdana"/>
              </a:rPr>
              <a:t>Gerado no ambiente DCTF Web</a:t>
            </a:r>
            <a:r>
              <a:rPr lang="pt-BR" sz="1919" b="1" spc="-1">
                <a:solidFill>
                  <a:srgbClr val="000080"/>
                </a:solidFill>
                <a:uFill>
                  <a:solidFill>
                    <a:srgbClr val="FFFFFF"/>
                  </a:solidFill>
                </a:uFill>
                <a:latin typeface="Verdana"/>
                <a:ea typeface="Verdana"/>
              </a:rPr>
              <a:t>;</a:t>
            </a:r>
            <a:endParaRPr lang="pt-BR" sz="1522" spc="-1">
              <a:solidFill>
                <a:srgbClr val="000000"/>
              </a:solidFill>
              <a:uFill>
                <a:solidFill>
                  <a:srgbClr val="FFFFFF"/>
                </a:solidFill>
              </a:uFill>
              <a:latin typeface="Arial"/>
            </a:endParaRPr>
          </a:p>
          <a:p>
            <a:pPr>
              <a:lnSpc>
                <a:spcPct val="100000"/>
              </a:lnSpc>
            </a:pPr>
            <a:endParaRPr lang="pt-BR" sz="1522" spc="-1">
              <a:solidFill>
                <a:srgbClr val="000000"/>
              </a:solidFill>
              <a:uFill>
                <a:solidFill>
                  <a:srgbClr val="FFFFFF"/>
                </a:solidFill>
              </a:uFill>
              <a:latin typeface="Arial"/>
            </a:endParaRPr>
          </a:p>
          <a:p>
            <a:pPr marL="182601" indent="-182601">
              <a:buClr>
                <a:srgbClr val="000080"/>
              </a:buClr>
              <a:buFont typeface="Wingdings" charset="2"/>
              <a:buChar char=""/>
            </a:pPr>
            <a:r>
              <a:rPr lang="pt-BR" sz="2325" b="1" spc="-1">
                <a:solidFill>
                  <a:srgbClr val="000080"/>
                </a:solidFill>
                <a:uFill>
                  <a:solidFill>
                    <a:srgbClr val="FFFFFF"/>
                  </a:solidFill>
                </a:uFill>
                <a:latin typeface="Verdana"/>
                <a:ea typeface="Verdana"/>
              </a:rPr>
              <a:t>DAE - Documento de Arrecadação do eSocial:</a:t>
            </a:r>
            <a:endParaRPr lang="pt-BR" sz="1522" spc="-1">
              <a:solidFill>
                <a:srgbClr val="000000"/>
              </a:solidFill>
              <a:uFill>
                <a:solidFill>
                  <a:srgbClr val="FFFFFF"/>
                </a:solidFill>
              </a:uFill>
              <a:latin typeface="Arial"/>
            </a:endParaRPr>
          </a:p>
          <a:p>
            <a:pPr marL="628146" lvl="1" indent="-241338">
              <a:buClr>
                <a:srgbClr val="000080"/>
              </a:buClr>
              <a:buSzPct val="25000"/>
              <a:buFont typeface="Wingdings"/>
              <a:buChar char="l"/>
            </a:pPr>
            <a:r>
              <a:rPr lang="pt-BR" sz="1919" b="1" spc="-1">
                <a:solidFill>
                  <a:srgbClr val="000080"/>
                </a:solidFill>
                <a:uFill>
                  <a:solidFill>
                    <a:srgbClr val="FFFFFF"/>
                  </a:solidFill>
                </a:uFill>
                <a:latin typeface="Verdana"/>
                <a:ea typeface="Verdana"/>
              </a:rPr>
              <a:t> Para empregadores domésticos, segurado especial e MEI;</a:t>
            </a:r>
            <a:endParaRPr lang="pt-BR" sz="1522" spc="-1">
              <a:solidFill>
                <a:srgbClr val="000000"/>
              </a:solidFill>
              <a:uFill>
                <a:solidFill>
                  <a:srgbClr val="FFFFFF"/>
                </a:solidFill>
              </a:uFill>
              <a:latin typeface="Arial"/>
            </a:endParaRPr>
          </a:p>
          <a:p>
            <a:pPr marL="628146" lvl="1" indent="-241338">
              <a:buClr>
                <a:srgbClr val="FF0000"/>
              </a:buClr>
              <a:buSzPct val="25000"/>
              <a:buFont typeface="Wingdings"/>
              <a:buChar char="l"/>
            </a:pPr>
            <a:r>
              <a:rPr lang="pt-BR" sz="1919" b="1" spc="-1">
                <a:solidFill>
                  <a:srgbClr val="FF0000"/>
                </a:solidFill>
                <a:uFill>
                  <a:solidFill>
                    <a:srgbClr val="FFFFFF"/>
                  </a:solidFill>
                </a:uFill>
                <a:latin typeface="Verdana"/>
                <a:ea typeface="Verdana"/>
              </a:rPr>
              <a:t>Gerado no portal do eSocial</a:t>
            </a:r>
            <a:r>
              <a:rPr lang="pt-BR" sz="1919" b="1" spc="-1">
                <a:solidFill>
                  <a:srgbClr val="000080"/>
                </a:solidFill>
                <a:uFill>
                  <a:solidFill>
                    <a:srgbClr val="FFFFFF"/>
                  </a:solidFill>
                </a:uFill>
                <a:latin typeface="Verdana"/>
                <a:ea typeface="Verdana"/>
              </a:rPr>
              <a:t>.</a:t>
            </a:r>
            <a:endParaRPr lang="pt-BR" sz="1522"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082284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2"/>
          <p:cNvSpPr txBox="1"/>
          <p:nvPr/>
        </p:nvSpPr>
        <p:spPr>
          <a:xfrm>
            <a:off x="7519143" y="6832517"/>
            <a:ext cx="2367384" cy="317721"/>
          </a:xfrm>
          <a:prstGeom prst="rect">
            <a:avLst/>
          </a:prstGeom>
          <a:noFill/>
          <a:ln>
            <a:noFill/>
          </a:ln>
        </p:spPr>
        <p:txBody>
          <a:bodyPr lIns="76083" tIns="39563" rIns="76083" bIns="39563"/>
          <a:lstStyle/>
          <a:p>
            <a:pPr>
              <a:lnSpc>
                <a:spcPct val="100000"/>
              </a:lnSpc>
            </a:pPr>
            <a:fld id="{9686006D-9761-40A1-838C-FBF2B29F3576}" type="slidenum">
              <a:rPr lang="pt-BR" sz="1184" spc="-1">
                <a:solidFill>
                  <a:srgbClr val="FFFFFF"/>
                </a:solidFill>
                <a:uFill>
                  <a:solidFill>
                    <a:srgbClr val="FFFFFF"/>
                  </a:solidFill>
                </a:uFill>
                <a:latin typeface="Arial"/>
                <a:ea typeface="Microsoft YaHei"/>
              </a:rPr>
              <a:t>74</a:t>
            </a:fld>
            <a:endParaRPr lang="pt-BR" sz="1184" spc="-1">
              <a:solidFill>
                <a:srgbClr val="000000"/>
              </a:solidFill>
              <a:uFill>
                <a:solidFill>
                  <a:srgbClr val="FFFFFF"/>
                </a:solidFill>
              </a:uFill>
              <a:latin typeface="Times New Roman"/>
            </a:endParaRPr>
          </a:p>
        </p:txBody>
      </p:sp>
      <p:pic>
        <p:nvPicPr>
          <p:cNvPr id="424" name="Imagem 6"/>
          <p:cNvPicPr/>
          <p:nvPr/>
        </p:nvPicPr>
        <p:blipFill>
          <a:blip r:embed="rId2"/>
          <a:stretch/>
        </p:blipFill>
        <p:spPr>
          <a:xfrm>
            <a:off x="2754628" y="1162450"/>
            <a:ext cx="5948207" cy="5670067"/>
          </a:xfrm>
          <a:prstGeom prst="rect">
            <a:avLst/>
          </a:prstGeom>
          <a:ln>
            <a:noFill/>
          </a:ln>
        </p:spPr>
      </p:pic>
    </p:spTree>
    <p:extLst>
      <p:ext uri="{BB962C8B-B14F-4D97-AF65-F5344CB8AC3E}">
        <p14:creationId xmlns:p14="http://schemas.microsoft.com/office/powerpoint/2010/main" val="35202804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Imagem 1"/>
          <p:cNvPicPr>
            <a:picLocks noChangeAspect="1" noChangeArrowheads="1"/>
          </p:cNvPicPr>
          <p:nvPr/>
        </p:nvPicPr>
        <p:blipFill>
          <a:blip r:embed="rId2"/>
          <a:srcRect/>
          <a:stretch>
            <a:fillRect/>
          </a:stretch>
        </p:blipFill>
        <p:spPr bwMode="auto">
          <a:xfrm>
            <a:off x="584200" y="414338"/>
            <a:ext cx="9993313" cy="7092950"/>
          </a:xfrm>
          <a:prstGeom prst="rect">
            <a:avLst/>
          </a:prstGeom>
          <a:noFill/>
          <a:ln w="9525">
            <a:noFill/>
            <a:miter lim="800000"/>
            <a:headEnd/>
            <a:tailEnd/>
          </a:ln>
        </p:spPr>
      </p:pic>
      <p:graphicFrame>
        <p:nvGraphicFramePr>
          <p:cNvPr id="2" name="Diagrama 1"/>
          <p:cNvGraphicFramePr/>
          <p:nvPr/>
        </p:nvGraphicFramePr>
        <p:xfrm>
          <a:off x="929216" y="6761604"/>
          <a:ext cx="9262256" cy="79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Conteúdo 2"/>
          <p:cNvSpPr>
            <a:spLocks/>
          </p:cNvSpPr>
          <p:nvPr/>
        </p:nvSpPr>
        <p:spPr bwMode="auto">
          <a:xfrm>
            <a:off x="460375" y="5616575"/>
            <a:ext cx="5262563" cy="815975"/>
          </a:xfrm>
          <a:prstGeom prst="rect">
            <a:avLst/>
          </a:prstGeom>
          <a:noFill/>
          <a:ln w="9525">
            <a:noFill/>
            <a:miter lim="800000"/>
            <a:headEnd/>
            <a:tailEnd/>
          </a:ln>
        </p:spPr>
        <p:txBody>
          <a:bodyPr lIns="0" tIns="25200" rIns="0" bIns="0" anchor="ctr"/>
          <a:lstStyle/>
          <a:p>
            <a:pPr algn="ctr">
              <a:lnSpc>
                <a:spcPct val="80000"/>
              </a:lnSpc>
              <a:spcBef>
                <a:spcPts val="1000"/>
              </a:spcBef>
              <a:buFont typeface="Arial" charset="0"/>
              <a:buNone/>
              <a:defRPr/>
            </a:pPr>
            <a:r>
              <a:rPr lang="pt-BR" sz="2500" b="1" i="1">
                <a:solidFill>
                  <a:schemeClr val="tx2"/>
                </a:solidFill>
                <a:effectLst>
                  <a:outerShdw blurRad="38100" dist="38100" dir="2700000" algn="tl">
                    <a:srgbClr val="C0C0C0"/>
                  </a:outerShdw>
                </a:effectLst>
                <a:cs typeface="DejaVu Sans" pitchFamily="34" charset="0"/>
              </a:rPr>
              <a:t>Bom para o trabalhador!</a:t>
            </a:r>
          </a:p>
          <a:p>
            <a:pPr algn="ctr">
              <a:lnSpc>
                <a:spcPct val="80000"/>
              </a:lnSpc>
              <a:spcBef>
                <a:spcPts val="1000"/>
              </a:spcBef>
              <a:buFont typeface="Arial" charset="0"/>
              <a:buNone/>
              <a:defRPr/>
            </a:pPr>
            <a:r>
              <a:rPr lang="pt-BR" sz="2500" b="1" i="1">
                <a:solidFill>
                  <a:schemeClr val="tx2"/>
                </a:solidFill>
                <a:effectLst>
                  <a:outerShdw blurRad="38100" dist="38100" dir="2700000" algn="tl">
                    <a:srgbClr val="C0C0C0"/>
                  </a:outerShdw>
                </a:effectLst>
                <a:cs typeface="DejaVu Sans" pitchFamily="34" charset="0"/>
              </a:rPr>
              <a:t>Bom para o empregador!</a:t>
            </a:r>
          </a:p>
        </p:txBody>
      </p:sp>
    </p:spTree>
    <p:extLst>
      <p:ext uri="{BB962C8B-B14F-4D97-AF65-F5344CB8AC3E}">
        <p14:creationId xmlns:p14="http://schemas.microsoft.com/office/powerpoint/2010/main" val="3848844337"/>
      </p:ext>
    </p:extLst>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AutoShape 2" descr="Resultado de imagem para inss instituto logomarca"/>
          <p:cNvSpPr>
            <a:spLocks noChangeAspect="1" noChangeArrowheads="1"/>
          </p:cNvSpPr>
          <p:nvPr/>
        </p:nvSpPr>
        <p:spPr bwMode="auto">
          <a:xfrm>
            <a:off x="4257675" y="3098800"/>
            <a:ext cx="2647950" cy="1724025"/>
          </a:xfrm>
          <a:prstGeom prst="rect">
            <a:avLst/>
          </a:prstGeom>
          <a:noFill/>
          <a:ln w="9525">
            <a:noFill/>
            <a:miter lim="800000"/>
            <a:headEnd/>
            <a:tailEnd/>
          </a:ln>
        </p:spPr>
        <p:txBody>
          <a:bodyPr/>
          <a:lstStyle/>
          <a:p>
            <a:endParaRPr lang="pt-BR"/>
          </a:p>
        </p:txBody>
      </p:sp>
      <p:sp>
        <p:nvSpPr>
          <p:cNvPr id="125954" name="Rectangle 14"/>
          <p:cNvSpPr>
            <a:spLocks noChangeArrowheads="1"/>
          </p:cNvSpPr>
          <p:nvPr/>
        </p:nvSpPr>
        <p:spPr bwMode="auto">
          <a:xfrm>
            <a:off x="468313" y="3169518"/>
            <a:ext cx="10333037" cy="3581400"/>
          </a:xfrm>
          <a:prstGeom prst="rect">
            <a:avLst/>
          </a:prstGeom>
          <a:noFill/>
          <a:ln w="9525">
            <a:noFill/>
            <a:miter lim="800000"/>
            <a:headEnd/>
            <a:tailEnd/>
          </a:ln>
          <a:effectLst>
            <a:prstShdw prst="shdw13" dist="53882" dir="13500000">
              <a:schemeClr val="bg2">
                <a:alpha val="50000"/>
              </a:schemeClr>
            </a:prstShdw>
          </a:effectLst>
        </p:spPr>
        <p:txBody>
          <a:bodyPr lIns="109053" tIns="54527" rIns="109053" bIns="54527">
            <a:spAutoFit/>
          </a:bodyPr>
          <a:lstStyle/>
          <a:p>
            <a:pPr algn="ctr" defTabSz="1041400">
              <a:lnSpc>
                <a:spcPct val="170000"/>
              </a:lnSpc>
              <a:spcAft>
                <a:spcPts val="1425"/>
              </a:spcAft>
              <a:buClr>
                <a:srgbClr val="000000"/>
              </a:buClr>
              <a:buSzPct val="100000"/>
              <a:buFont typeface="Wingdings" pitchFamily="2" charset="2"/>
              <a:buNone/>
            </a:pPr>
            <a:r>
              <a:rPr lang="pt-BR" altLang="en-US" sz="3000" dirty="0">
                <a:solidFill>
                  <a:schemeClr val="tx2"/>
                </a:solidFill>
              </a:rPr>
              <a:t>Palestrante: </a:t>
            </a:r>
          </a:p>
          <a:p>
            <a:pPr algn="ctr" defTabSz="1041400">
              <a:lnSpc>
                <a:spcPct val="170000"/>
              </a:lnSpc>
              <a:spcAft>
                <a:spcPts val="1425"/>
              </a:spcAft>
              <a:buClr>
                <a:srgbClr val="000000"/>
              </a:buClr>
              <a:buSzPct val="100000"/>
              <a:buFont typeface="Wingdings" pitchFamily="2" charset="2"/>
              <a:buNone/>
            </a:pPr>
            <a:r>
              <a:rPr lang="pt-BR" altLang="en-US" sz="3000" dirty="0">
                <a:solidFill>
                  <a:schemeClr val="tx2"/>
                </a:solidFill>
              </a:rPr>
              <a:t>Alex Oliveira</a:t>
            </a:r>
            <a:endParaRPr lang="en-US" altLang="en-US" sz="3000" dirty="0">
              <a:solidFill>
                <a:schemeClr val="tx2"/>
              </a:solidFill>
            </a:endParaRPr>
          </a:p>
          <a:p>
            <a:pPr algn="ctr" defTabSz="1041400">
              <a:lnSpc>
                <a:spcPct val="170000"/>
              </a:lnSpc>
              <a:spcAft>
                <a:spcPts val="1425"/>
              </a:spcAft>
              <a:buClr>
                <a:srgbClr val="000000"/>
              </a:buClr>
              <a:buSzPct val="100000"/>
              <a:buFont typeface="Wingdings" pitchFamily="2" charset="2"/>
              <a:buNone/>
            </a:pPr>
            <a:r>
              <a:rPr lang="pt-BR" altLang="en-US" sz="3000" dirty="0">
                <a:solidFill>
                  <a:schemeClr val="tx2"/>
                </a:solidFill>
              </a:rPr>
              <a:t> Auditor Fiscal do Trabalho – Coordenador de Fiscalização do </a:t>
            </a:r>
            <a:r>
              <a:rPr lang="pt-BR" altLang="en-US" sz="3000" dirty="0" smtClean="0">
                <a:solidFill>
                  <a:schemeClr val="tx2"/>
                </a:solidFill>
              </a:rPr>
              <a:t>FGTS/</a:t>
            </a:r>
            <a:r>
              <a:rPr lang="pt-BR" altLang="en-US" sz="3000" dirty="0" err="1" smtClean="0">
                <a:solidFill>
                  <a:schemeClr val="tx2"/>
                </a:solidFill>
              </a:rPr>
              <a:t>SRTb</a:t>
            </a:r>
            <a:r>
              <a:rPr lang="pt-BR" altLang="en-US" sz="3000" dirty="0" smtClean="0">
                <a:solidFill>
                  <a:schemeClr val="tx2"/>
                </a:solidFill>
              </a:rPr>
              <a:t>/AL </a:t>
            </a:r>
            <a:endParaRPr lang="pt-BR" altLang="en-US" sz="3000" dirty="0">
              <a:solidFill>
                <a:schemeClr val="tx2"/>
              </a:solidFill>
            </a:endParaRPr>
          </a:p>
        </p:txBody>
      </p:sp>
      <p:pic>
        <p:nvPicPr>
          <p:cNvPr id="125955" name="Picture 6" descr="Imagem relacionada"/>
          <p:cNvPicPr>
            <a:picLocks noChangeAspect="1" noChangeArrowheads="1"/>
          </p:cNvPicPr>
          <p:nvPr/>
        </p:nvPicPr>
        <p:blipFill rotWithShape="1">
          <a:blip r:embed="rId2"/>
          <a:srcRect b="63333"/>
          <a:stretch/>
        </p:blipFill>
        <p:spPr bwMode="auto">
          <a:xfrm>
            <a:off x="2917825" y="1956377"/>
            <a:ext cx="5083175" cy="997117"/>
          </a:xfrm>
          <a:prstGeom prst="rect">
            <a:avLst/>
          </a:prstGeom>
          <a:noFill/>
          <a:ln w="9525">
            <a:noFill/>
            <a:miter lim="800000"/>
            <a:headEnd/>
            <a:tailEnd/>
          </a:ln>
        </p:spPr>
      </p:pic>
    </p:spTree>
    <p:extLst>
      <p:ext uri="{BB962C8B-B14F-4D97-AF65-F5344CB8AC3E}">
        <p14:creationId xmlns:p14="http://schemas.microsoft.com/office/powerpoint/2010/main" val="32953345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00000000000000 eSocial SENAR\IMG-20180629-WA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889000"/>
            <a:ext cx="6096000" cy="61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7817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3098" y="649238"/>
            <a:ext cx="9865096" cy="7171194"/>
          </a:xfrm>
          <a:prstGeom prst="rect">
            <a:avLst/>
          </a:prstGeom>
        </p:spPr>
        <p:txBody>
          <a:bodyPr wrap="square">
            <a:spAutoFit/>
          </a:bodyPr>
          <a:lstStyle/>
          <a:p>
            <a:r>
              <a:rPr lang="pt-BR" sz="2000" dirty="0">
                <a:solidFill>
                  <a:schemeClr val="accent2">
                    <a:lumMod val="75000"/>
                  </a:schemeClr>
                </a:solidFill>
              </a:rPr>
              <a:t>Resolução nº 03, de 29 de novembro de 2017 do Comitê Diretivo do </a:t>
            </a:r>
            <a:r>
              <a:rPr lang="pt-BR" sz="2000" u="sng" dirty="0" err="1">
                <a:solidFill>
                  <a:schemeClr val="accent2">
                    <a:lumMod val="75000"/>
                  </a:schemeClr>
                </a:solidFill>
                <a:hlinkClick r:id="rId2"/>
              </a:rPr>
              <a:t>eSocial</a:t>
            </a:r>
            <a:endParaRPr lang="en-US" sz="2000" dirty="0">
              <a:solidFill>
                <a:schemeClr val="accent2">
                  <a:lumMod val="75000"/>
                </a:schemeClr>
              </a:solidFill>
            </a:endParaRPr>
          </a:p>
          <a:p>
            <a:r>
              <a:rPr lang="pt-BR" sz="2000" dirty="0">
                <a:solidFill>
                  <a:schemeClr val="accent2">
                    <a:lumMod val="75000"/>
                  </a:schemeClr>
                </a:solidFill>
              </a:rPr>
              <a:t> </a:t>
            </a:r>
            <a:endParaRPr lang="en-US" sz="2000" dirty="0">
              <a:solidFill>
                <a:schemeClr val="accent2">
                  <a:lumMod val="75000"/>
                </a:schemeClr>
              </a:solidFill>
            </a:endParaRPr>
          </a:p>
          <a:p>
            <a:pPr algn="ctr"/>
            <a:r>
              <a:rPr lang="pt-BR" sz="2000" b="1" dirty="0">
                <a:solidFill>
                  <a:schemeClr val="accent2">
                    <a:lumMod val="75000"/>
                  </a:schemeClr>
                </a:solidFill>
              </a:rPr>
              <a:t>Calendário</a:t>
            </a:r>
            <a:r>
              <a:rPr lang="pt-BR" sz="2000" dirty="0" smtClean="0">
                <a:solidFill>
                  <a:schemeClr val="accent2">
                    <a:lumMod val="75000"/>
                  </a:schemeClr>
                </a:solidFill>
              </a:rPr>
              <a:t>:</a:t>
            </a:r>
          </a:p>
          <a:p>
            <a:endParaRPr lang="en-US" sz="2000" dirty="0">
              <a:solidFill>
                <a:schemeClr val="accent2">
                  <a:lumMod val="75000"/>
                </a:schemeClr>
              </a:solidFill>
            </a:endParaRPr>
          </a:p>
          <a:p>
            <a:r>
              <a:rPr lang="pt-BR" sz="2000" b="1" dirty="0">
                <a:solidFill>
                  <a:schemeClr val="accent2">
                    <a:lumMod val="75000"/>
                  </a:schemeClr>
                </a:solidFill>
              </a:rPr>
              <a:t>1º Grupo</a:t>
            </a:r>
            <a:r>
              <a:rPr lang="pt-BR" sz="2000" b="1" dirty="0" smtClean="0">
                <a:solidFill>
                  <a:schemeClr val="accent2">
                    <a:lumMod val="75000"/>
                  </a:schemeClr>
                </a:solidFill>
              </a:rPr>
              <a:t>:</a:t>
            </a:r>
          </a:p>
          <a:p>
            <a:endParaRPr lang="en-US" sz="2000" dirty="0">
              <a:solidFill>
                <a:schemeClr val="accent2">
                  <a:lumMod val="75000"/>
                </a:schemeClr>
              </a:solidFill>
            </a:endParaRPr>
          </a:p>
          <a:p>
            <a:r>
              <a:rPr lang="pt-BR" sz="2000" dirty="0">
                <a:solidFill>
                  <a:schemeClr val="accent2">
                    <a:lumMod val="75000"/>
                  </a:schemeClr>
                </a:solidFill>
              </a:rPr>
              <a:t> 07/2018: </a:t>
            </a:r>
            <a:r>
              <a:rPr lang="pt-BR" sz="2000" i="1" dirty="0">
                <a:solidFill>
                  <a:schemeClr val="accent2">
                    <a:lumMod val="75000"/>
                  </a:schemeClr>
                </a:solidFill>
              </a:rPr>
              <a:t>Substituição da GFIP pela GRFGTS e compensação cruzada (</a:t>
            </a:r>
            <a:r>
              <a:rPr lang="pt-BR" sz="2000" i="1" dirty="0" err="1">
                <a:solidFill>
                  <a:schemeClr val="accent2">
                    <a:lumMod val="75000"/>
                  </a:schemeClr>
                </a:solidFill>
              </a:rPr>
              <a:t>DCTFWeb</a:t>
            </a:r>
            <a:r>
              <a:rPr lang="pt-BR" sz="2000" i="1" dirty="0">
                <a:solidFill>
                  <a:schemeClr val="accent2">
                    <a:lumMod val="75000"/>
                  </a:schemeClr>
                </a:solidFill>
              </a:rPr>
              <a:t>)</a:t>
            </a:r>
            <a:endParaRPr lang="en-US" sz="2000" dirty="0">
              <a:solidFill>
                <a:schemeClr val="accent2">
                  <a:lumMod val="75000"/>
                </a:schemeClr>
              </a:solidFill>
            </a:endParaRPr>
          </a:p>
          <a:p>
            <a:r>
              <a:rPr lang="pt-BR" sz="2000" dirty="0">
                <a:solidFill>
                  <a:schemeClr val="accent2">
                    <a:lumMod val="75000"/>
                  </a:schemeClr>
                </a:solidFill>
              </a:rPr>
              <a:t>→ 08/01/2019: </a:t>
            </a:r>
            <a:r>
              <a:rPr lang="pt-BR" sz="2000" i="1" dirty="0">
                <a:solidFill>
                  <a:schemeClr val="accent2">
                    <a:lumMod val="75000"/>
                  </a:schemeClr>
                </a:solidFill>
              </a:rPr>
              <a:t>Eventos relacionados à Segurança e Saúde no Trabalho (SST) atualizados pela Nota de Documentação Evolutiva – NDE nº 01/2018 v. 1.0 de 30/05/2018</a:t>
            </a:r>
            <a:endParaRPr lang="en-US" sz="2000" dirty="0">
              <a:solidFill>
                <a:schemeClr val="accent2">
                  <a:lumMod val="75000"/>
                </a:schemeClr>
              </a:solidFill>
            </a:endParaRPr>
          </a:p>
          <a:p>
            <a:pPr lvl="0"/>
            <a:r>
              <a:rPr lang="pt-BR" sz="2000" dirty="0">
                <a:solidFill>
                  <a:schemeClr val="accent2">
                    <a:lumMod val="75000"/>
                  </a:schemeClr>
                </a:solidFill>
              </a:rPr>
              <a:t>S-1005 Grupos {</a:t>
            </a:r>
            <a:r>
              <a:rPr lang="pt-BR" sz="2000" dirty="0" err="1">
                <a:solidFill>
                  <a:schemeClr val="accent2">
                    <a:lumMod val="75000"/>
                  </a:schemeClr>
                </a:solidFill>
              </a:rPr>
              <a:t>infoSST</a:t>
            </a:r>
            <a:r>
              <a:rPr lang="pt-BR" sz="2000" dirty="0">
                <a:solidFill>
                  <a:schemeClr val="accent2">
                    <a:lumMod val="75000"/>
                  </a:schemeClr>
                </a:solidFill>
              </a:rPr>
              <a:t>} e respectivos campos</a:t>
            </a:r>
            <a:endParaRPr lang="en-US" sz="2000" dirty="0">
              <a:solidFill>
                <a:schemeClr val="accent2">
                  <a:lumMod val="75000"/>
                </a:schemeClr>
              </a:solidFill>
            </a:endParaRPr>
          </a:p>
          <a:p>
            <a:r>
              <a:rPr lang="pt-BR" sz="2000" dirty="0">
                <a:solidFill>
                  <a:schemeClr val="accent2">
                    <a:lumMod val="75000"/>
                  </a:schemeClr>
                </a:solidFill>
              </a:rPr>
              <a:t> </a:t>
            </a:r>
            <a:endParaRPr lang="en-US" sz="2000" dirty="0">
              <a:solidFill>
                <a:schemeClr val="accent2">
                  <a:lumMod val="75000"/>
                </a:schemeClr>
              </a:solidFill>
            </a:endParaRPr>
          </a:p>
          <a:p>
            <a:pPr lvl="0"/>
            <a:r>
              <a:rPr lang="pt-BR" sz="2000" dirty="0">
                <a:solidFill>
                  <a:schemeClr val="accent2">
                    <a:lumMod val="75000"/>
                  </a:schemeClr>
                </a:solidFill>
              </a:rPr>
              <a:t>S-1060 Tabela de Ambientes de Trabalho</a:t>
            </a:r>
            <a:endParaRPr lang="en-US" sz="2000" dirty="0">
              <a:solidFill>
                <a:schemeClr val="accent2">
                  <a:lumMod val="75000"/>
                </a:schemeClr>
              </a:solidFill>
            </a:endParaRPr>
          </a:p>
          <a:p>
            <a:r>
              <a:rPr lang="pt-BR" sz="2000" dirty="0">
                <a:solidFill>
                  <a:schemeClr val="accent2">
                    <a:lumMod val="75000"/>
                  </a:schemeClr>
                </a:solidFill>
              </a:rPr>
              <a:t> </a:t>
            </a:r>
            <a:endParaRPr lang="en-US" sz="2000" dirty="0">
              <a:solidFill>
                <a:schemeClr val="accent2">
                  <a:lumMod val="75000"/>
                </a:schemeClr>
              </a:solidFill>
            </a:endParaRPr>
          </a:p>
          <a:p>
            <a:pPr lvl="0"/>
            <a:r>
              <a:rPr lang="pt-BR" sz="2000" dirty="0">
                <a:solidFill>
                  <a:schemeClr val="accent2">
                    <a:lumMod val="75000"/>
                  </a:schemeClr>
                </a:solidFill>
              </a:rPr>
              <a:t>S-1065 Prestação de informações referentes a equipamentos de proteção</a:t>
            </a:r>
            <a:endParaRPr lang="en-US" sz="2000" dirty="0">
              <a:solidFill>
                <a:schemeClr val="accent2">
                  <a:lumMod val="75000"/>
                </a:schemeClr>
              </a:solidFill>
            </a:endParaRPr>
          </a:p>
          <a:p>
            <a:r>
              <a:rPr lang="pt-BR" sz="2000" dirty="0">
                <a:solidFill>
                  <a:schemeClr val="accent2">
                    <a:lumMod val="75000"/>
                  </a:schemeClr>
                </a:solidFill>
              </a:rPr>
              <a:t> </a:t>
            </a:r>
            <a:endParaRPr lang="en-US" sz="2000" dirty="0">
              <a:solidFill>
                <a:schemeClr val="accent2">
                  <a:lumMod val="75000"/>
                </a:schemeClr>
              </a:solidFill>
            </a:endParaRPr>
          </a:p>
          <a:p>
            <a:pPr lvl="0"/>
            <a:r>
              <a:rPr lang="pt-BR" sz="2000" dirty="0">
                <a:solidFill>
                  <a:schemeClr val="accent2">
                    <a:lumMod val="75000"/>
                  </a:schemeClr>
                </a:solidFill>
              </a:rPr>
              <a:t>S-2210 Comunicação de Acidente de Trabalho</a:t>
            </a:r>
            <a:endParaRPr lang="en-US" sz="2000" dirty="0">
              <a:solidFill>
                <a:schemeClr val="accent2">
                  <a:lumMod val="75000"/>
                </a:schemeClr>
              </a:solidFill>
            </a:endParaRPr>
          </a:p>
          <a:p>
            <a:r>
              <a:rPr lang="pt-BR" sz="2000" dirty="0">
                <a:solidFill>
                  <a:schemeClr val="accent2">
                    <a:lumMod val="75000"/>
                  </a:schemeClr>
                </a:solidFill>
              </a:rPr>
              <a:t> </a:t>
            </a:r>
            <a:endParaRPr lang="en-US" sz="2000" dirty="0">
              <a:solidFill>
                <a:schemeClr val="accent2">
                  <a:lumMod val="75000"/>
                </a:schemeClr>
              </a:solidFill>
            </a:endParaRPr>
          </a:p>
          <a:p>
            <a:pPr lvl="0"/>
            <a:r>
              <a:rPr lang="pt-BR" sz="2000" dirty="0">
                <a:solidFill>
                  <a:schemeClr val="accent2">
                    <a:lumMod val="75000"/>
                  </a:schemeClr>
                </a:solidFill>
              </a:rPr>
              <a:t>S-2240 Condições Ambientais do Trabalho (Fatores de Risco) e informações sobre Insalubridade, Periculosidade e </a:t>
            </a:r>
            <a:r>
              <a:rPr lang="pt-BR" sz="2000" u="sng" dirty="0">
                <a:solidFill>
                  <a:schemeClr val="accent2">
                    <a:lumMod val="75000"/>
                  </a:schemeClr>
                </a:solidFill>
              </a:rPr>
              <a:t>Aposentadoria</a:t>
            </a:r>
            <a:r>
              <a:rPr lang="pt-BR" sz="2000" dirty="0">
                <a:solidFill>
                  <a:schemeClr val="accent2">
                    <a:lumMod val="75000"/>
                  </a:schemeClr>
                </a:solidFill>
              </a:rPr>
              <a:t> </a:t>
            </a:r>
            <a:r>
              <a:rPr lang="pt-BR" sz="2000" dirty="0" smtClean="0">
                <a:solidFill>
                  <a:schemeClr val="accent2">
                    <a:lumMod val="75000"/>
                  </a:schemeClr>
                </a:solidFill>
              </a:rPr>
              <a:t>Especial – passa a ser </a:t>
            </a:r>
            <a:r>
              <a:rPr lang="pt-BR" sz="2000" dirty="0" err="1" smtClean="0">
                <a:solidFill>
                  <a:schemeClr val="accent2">
                    <a:lumMod val="75000"/>
                  </a:schemeClr>
                </a:solidFill>
              </a:rPr>
              <a:t>indivdual</a:t>
            </a:r>
            <a:endParaRPr lang="en-US" sz="2000" dirty="0">
              <a:solidFill>
                <a:schemeClr val="accent2">
                  <a:lumMod val="75000"/>
                </a:schemeClr>
              </a:solidFill>
            </a:endParaRPr>
          </a:p>
          <a:p>
            <a:pPr lvl="0"/>
            <a:endParaRPr lang="pt-BR" sz="2000" dirty="0" smtClean="0">
              <a:solidFill>
                <a:schemeClr val="accent2">
                  <a:lumMod val="75000"/>
                </a:schemeClr>
              </a:solidFill>
            </a:endParaRPr>
          </a:p>
          <a:p>
            <a:pPr lvl="0"/>
            <a:r>
              <a:rPr lang="pt-BR" sz="2000" dirty="0" smtClean="0">
                <a:solidFill>
                  <a:schemeClr val="accent2">
                    <a:lumMod val="75000"/>
                  </a:schemeClr>
                </a:solidFill>
              </a:rPr>
              <a:t>S-2245 </a:t>
            </a:r>
            <a:r>
              <a:rPr lang="pt-BR" sz="2000" dirty="0">
                <a:solidFill>
                  <a:schemeClr val="accent2">
                    <a:lumMod val="75000"/>
                  </a:schemeClr>
                </a:solidFill>
              </a:rPr>
              <a:t>Informações referentes a treinamentos e capacitações específicas para trabalho</a:t>
            </a:r>
            <a:endParaRPr lang="en-US" sz="2000" dirty="0">
              <a:solidFill>
                <a:schemeClr val="accent2">
                  <a:lumMod val="75000"/>
                </a:schemeClr>
              </a:solidFill>
            </a:endParaRPr>
          </a:p>
        </p:txBody>
      </p:sp>
    </p:spTree>
    <p:extLst>
      <p:ext uri="{BB962C8B-B14F-4D97-AF65-F5344CB8AC3E}">
        <p14:creationId xmlns:p14="http://schemas.microsoft.com/office/powerpoint/2010/main" val="40617745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93004" y="1585342"/>
            <a:ext cx="10009112" cy="4985980"/>
          </a:xfrm>
          <a:prstGeom prst="rect">
            <a:avLst/>
          </a:prstGeom>
        </p:spPr>
        <p:txBody>
          <a:bodyPr wrap="square">
            <a:spAutoFit/>
          </a:bodyPr>
          <a:lstStyle/>
          <a:p>
            <a:r>
              <a:rPr lang="pt-BR" sz="2000" b="1" dirty="0">
                <a:solidFill>
                  <a:schemeClr val="accent2">
                    <a:lumMod val="75000"/>
                  </a:schemeClr>
                </a:solidFill>
              </a:rPr>
              <a:t>2º Grupo: </a:t>
            </a:r>
            <a:endParaRPr lang="pt-BR" sz="2000" b="1" dirty="0" smtClean="0">
              <a:solidFill>
                <a:schemeClr val="accent2">
                  <a:lumMod val="75000"/>
                </a:schemeClr>
              </a:solidFill>
            </a:endParaRPr>
          </a:p>
          <a:p>
            <a:endParaRPr lang="pt-BR" sz="2000" b="1" dirty="0">
              <a:solidFill>
                <a:schemeClr val="accent2">
                  <a:lumMod val="75000"/>
                </a:schemeClr>
              </a:solidFill>
            </a:endParaRPr>
          </a:p>
          <a:p>
            <a:r>
              <a:rPr lang="pt-BR" sz="2000" dirty="0" smtClean="0">
                <a:solidFill>
                  <a:schemeClr val="accent2">
                    <a:lumMod val="75000"/>
                  </a:schemeClr>
                </a:solidFill>
              </a:rPr>
              <a:t>empregadores </a:t>
            </a:r>
            <a:r>
              <a:rPr lang="pt-BR" sz="2000" dirty="0">
                <a:solidFill>
                  <a:schemeClr val="accent2">
                    <a:lumMod val="75000"/>
                  </a:schemeClr>
                </a:solidFill>
              </a:rPr>
              <a:t>e contribuintes, faturamento entre 4,8M e &lt; 78M em 2016</a:t>
            </a:r>
            <a:r>
              <a:rPr lang="pt-BR" sz="2000" dirty="0" smtClean="0">
                <a:solidFill>
                  <a:schemeClr val="accent2">
                    <a:lumMod val="75000"/>
                  </a:schemeClr>
                </a:solidFill>
              </a:rPr>
              <a:t>:  (EXTRA-OFICIAL)</a:t>
            </a:r>
            <a:endParaRPr lang="en-US" sz="2000" dirty="0">
              <a:solidFill>
                <a:schemeClr val="accent2">
                  <a:lumMod val="75000"/>
                </a:schemeClr>
              </a:solidFill>
            </a:endParaRPr>
          </a:p>
          <a:p>
            <a:endParaRPr lang="pt-BR" sz="2000" dirty="0" smtClean="0">
              <a:solidFill>
                <a:schemeClr val="accent2">
                  <a:lumMod val="75000"/>
                </a:schemeClr>
              </a:solidFill>
            </a:endParaRPr>
          </a:p>
          <a:p>
            <a:r>
              <a:rPr lang="pt-BR" sz="2000" dirty="0" smtClean="0">
                <a:solidFill>
                  <a:schemeClr val="accent2">
                    <a:lumMod val="75000"/>
                  </a:schemeClr>
                </a:solidFill>
              </a:rPr>
              <a:t>→</a:t>
            </a:r>
            <a:r>
              <a:rPr lang="pt-BR" sz="2000" dirty="0">
                <a:solidFill>
                  <a:schemeClr val="accent2">
                    <a:lumMod val="75000"/>
                  </a:schemeClr>
                </a:solidFill>
              </a:rPr>
              <a:t> 16/07/2018: Envio dos eventos S-1000 a S-1050, S-1070 e S-1080 (informações do empregador e tabelas iniciais);</a:t>
            </a:r>
            <a:br>
              <a:rPr lang="pt-BR" sz="2000" dirty="0">
                <a:solidFill>
                  <a:schemeClr val="accent2">
                    <a:lumMod val="75000"/>
                  </a:schemeClr>
                </a:solidFill>
              </a:rPr>
            </a:br>
            <a:endParaRPr lang="pt-BR" sz="2000" dirty="0" smtClean="0">
              <a:solidFill>
                <a:schemeClr val="accent2">
                  <a:lumMod val="75000"/>
                </a:schemeClr>
              </a:solidFill>
            </a:endParaRPr>
          </a:p>
          <a:p>
            <a:r>
              <a:rPr lang="pt-BR" sz="2000" dirty="0" smtClean="0">
                <a:solidFill>
                  <a:schemeClr val="accent2">
                    <a:lumMod val="75000"/>
                  </a:schemeClr>
                </a:solidFill>
              </a:rPr>
              <a:t>→</a:t>
            </a:r>
            <a:r>
              <a:rPr lang="pt-BR" sz="2000" dirty="0">
                <a:solidFill>
                  <a:schemeClr val="accent2">
                    <a:lumMod val="75000"/>
                  </a:schemeClr>
                </a:solidFill>
              </a:rPr>
              <a:t> 08/10/2018: Eventos não periódicos entre o S-2190 e S-2400;</a:t>
            </a:r>
            <a:br>
              <a:rPr lang="pt-BR" sz="2000" dirty="0">
                <a:solidFill>
                  <a:schemeClr val="accent2">
                    <a:lumMod val="75000"/>
                  </a:schemeClr>
                </a:solidFill>
              </a:rPr>
            </a:br>
            <a:endParaRPr lang="pt-BR" sz="2000" dirty="0" smtClean="0">
              <a:solidFill>
                <a:schemeClr val="accent2">
                  <a:lumMod val="75000"/>
                </a:schemeClr>
              </a:solidFill>
            </a:endParaRPr>
          </a:p>
          <a:p>
            <a:r>
              <a:rPr lang="pt-BR" sz="2000" dirty="0" smtClean="0">
                <a:solidFill>
                  <a:schemeClr val="accent2">
                    <a:lumMod val="75000"/>
                  </a:schemeClr>
                </a:solidFill>
              </a:rPr>
              <a:t>→</a:t>
            </a:r>
            <a:r>
              <a:rPr lang="pt-BR" sz="2000" dirty="0">
                <a:solidFill>
                  <a:schemeClr val="accent2">
                    <a:lumMod val="75000"/>
                  </a:schemeClr>
                </a:solidFill>
              </a:rPr>
              <a:t> 01/11/2018: Eventos periódicos S-1200 a S-1300;</a:t>
            </a:r>
            <a:br>
              <a:rPr lang="pt-BR" sz="2000" dirty="0">
                <a:solidFill>
                  <a:schemeClr val="accent2">
                    <a:lumMod val="75000"/>
                  </a:schemeClr>
                </a:solidFill>
              </a:rPr>
            </a:br>
            <a:endParaRPr lang="pt-BR" sz="2000" dirty="0" smtClean="0">
              <a:solidFill>
                <a:schemeClr val="accent2">
                  <a:lumMod val="75000"/>
                </a:schemeClr>
              </a:solidFill>
            </a:endParaRPr>
          </a:p>
          <a:p>
            <a:r>
              <a:rPr lang="pt-BR" sz="2000" dirty="0" smtClean="0">
                <a:solidFill>
                  <a:schemeClr val="accent2">
                    <a:lumMod val="75000"/>
                  </a:schemeClr>
                </a:solidFill>
              </a:rPr>
              <a:t>→ </a:t>
            </a:r>
            <a:r>
              <a:rPr lang="pt-BR" sz="2000" dirty="0">
                <a:solidFill>
                  <a:schemeClr val="accent2">
                    <a:lumMod val="75000"/>
                  </a:schemeClr>
                </a:solidFill>
              </a:rPr>
              <a:t>08/01/2019: Substituição da GFIP pela GRFGTS e compensação cruzada (</a:t>
            </a:r>
            <a:r>
              <a:rPr lang="pt-BR" sz="2000" dirty="0" err="1">
                <a:solidFill>
                  <a:schemeClr val="accent2">
                    <a:lumMod val="75000"/>
                  </a:schemeClr>
                </a:solidFill>
              </a:rPr>
              <a:t>DCTFWeb</a:t>
            </a:r>
            <a:r>
              <a:rPr lang="pt-BR" sz="2000" dirty="0">
                <a:solidFill>
                  <a:schemeClr val="accent2">
                    <a:lumMod val="75000"/>
                  </a:schemeClr>
                </a:solidFill>
              </a:rPr>
              <a:t>); eventos relacionados à Segurança e Saúde no Trabalho (SST): S-1005, S-1060, S-1065, </a:t>
            </a:r>
            <a:r>
              <a:rPr lang="pt-BR" sz="2000" dirty="0" smtClean="0">
                <a:solidFill>
                  <a:schemeClr val="accent2">
                    <a:lumMod val="75000"/>
                  </a:schemeClr>
                </a:solidFill>
              </a:rPr>
              <a:t>S-2210, </a:t>
            </a:r>
            <a:r>
              <a:rPr lang="pt-BR" sz="2000" dirty="0">
                <a:solidFill>
                  <a:schemeClr val="accent2">
                    <a:lumMod val="75000"/>
                  </a:schemeClr>
                </a:solidFill>
              </a:rPr>
              <a:t>S-2240 e S-2245.</a:t>
            </a:r>
            <a:endParaRPr lang="en-US" sz="2000" dirty="0">
              <a:solidFill>
                <a:schemeClr val="accent2">
                  <a:lumMod val="75000"/>
                </a:schemeClr>
              </a:solidFill>
            </a:endParaRPr>
          </a:p>
          <a:p>
            <a:endParaRPr lang="pt-BR" dirty="0" smtClean="0">
              <a:solidFill>
                <a:schemeClr val="accent2">
                  <a:lumMod val="75000"/>
                </a:schemeClr>
              </a:solidFill>
            </a:endParaRPr>
          </a:p>
        </p:txBody>
      </p:sp>
    </p:spTree>
    <p:extLst>
      <p:ext uri="{BB962C8B-B14F-4D97-AF65-F5344CB8AC3E}">
        <p14:creationId xmlns:p14="http://schemas.microsoft.com/office/powerpoint/2010/main" val="833172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496440" y="1280160"/>
            <a:ext cx="9519480" cy="640440"/>
          </a:xfrm>
          <a:prstGeom prst="rect">
            <a:avLst/>
          </a:prstGeom>
          <a:noFill/>
          <a:ln>
            <a:noFill/>
          </a:ln>
        </p:spPr>
        <p:style>
          <a:lnRef idx="0">
            <a:scrgbClr r="0" g="0" b="0"/>
          </a:lnRef>
          <a:fillRef idx="0">
            <a:scrgbClr r="0" g="0" b="0"/>
          </a:fillRef>
          <a:effectRef idx="0">
            <a:scrgbClr r="0" g="0" b="0"/>
          </a:effectRef>
          <a:fontRef idx="minor"/>
        </p:style>
      </p:sp>
      <p:pic>
        <p:nvPicPr>
          <p:cNvPr id="160" name="Imagem 2"/>
          <p:cNvPicPr/>
          <p:nvPr/>
        </p:nvPicPr>
        <p:blipFill>
          <a:blip r:embed="rId2"/>
          <a:stretch/>
        </p:blipFill>
        <p:spPr>
          <a:xfrm>
            <a:off x="496440" y="1280160"/>
            <a:ext cx="9846000" cy="6494760"/>
          </a:xfrm>
          <a:prstGeom prst="rect">
            <a:avLst/>
          </a:prstGeom>
          <a:ln>
            <a:noFill/>
          </a:ln>
        </p:spPr>
      </p:pic>
    </p:spTree>
    <p:extLst>
      <p:ext uri="{BB962C8B-B14F-4D97-AF65-F5344CB8AC3E}">
        <p14:creationId xmlns:p14="http://schemas.microsoft.com/office/powerpoint/2010/main" val="10238493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93004" y="1585342"/>
            <a:ext cx="10009112" cy="3477875"/>
          </a:xfrm>
          <a:prstGeom prst="rect">
            <a:avLst/>
          </a:prstGeom>
        </p:spPr>
        <p:txBody>
          <a:bodyPr wrap="square">
            <a:spAutoFit/>
          </a:bodyPr>
          <a:lstStyle/>
          <a:p>
            <a:endParaRPr lang="pt-BR" sz="2000" dirty="0" smtClean="0">
              <a:solidFill>
                <a:schemeClr val="accent2">
                  <a:lumMod val="75000"/>
                </a:schemeClr>
              </a:solidFill>
            </a:endParaRPr>
          </a:p>
          <a:p>
            <a:r>
              <a:rPr lang="pt-BR" sz="2000" b="1" dirty="0" smtClean="0">
                <a:solidFill>
                  <a:schemeClr val="accent2">
                    <a:lumMod val="75000"/>
                  </a:schemeClr>
                </a:solidFill>
              </a:rPr>
              <a:t>3º Grupo </a:t>
            </a:r>
            <a:r>
              <a:rPr lang="pt-BR" sz="2000" dirty="0">
                <a:solidFill>
                  <a:schemeClr val="accent2">
                    <a:lumMod val="75000"/>
                  </a:schemeClr>
                </a:solidFill>
              </a:rPr>
              <a:t>(</a:t>
            </a:r>
            <a:r>
              <a:rPr lang="pt-BR" sz="2000" dirty="0" smtClean="0">
                <a:solidFill>
                  <a:schemeClr val="accent2">
                    <a:lumMod val="75000"/>
                  </a:schemeClr>
                </a:solidFill>
              </a:rPr>
              <a:t>EXTRA-OFICIAL – Ainda está pelo grupo 2 </a:t>
            </a:r>
            <a:r>
              <a:rPr lang="pt-BR" sz="2000" smtClean="0">
                <a:solidFill>
                  <a:schemeClr val="accent2">
                    <a:lumMod val="75000"/>
                  </a:schemeClr>
                </a:solidFill>
              </a:rPr>
              <a:t>até sair no DOU)</a:t>
            </a:r>
            <a:r>
              <a:rPr lang="pt-BR" sz="2000" b="1" smtClean="0">
                <a:solidFill>
                  <a:schemeClr val="accent2">
                    <a:lumMod val="75000"/>
                  </a:schemeClr>
                </a:solidFill>
              </a:rPr>
              <a:t>: </a:t>
            </a:r>
            <a:endParaRPr lang="pt-BR" sz="2000" b="1" dirty="0" smtClean="0">
              <a:solidFill>
                <a:schemeClr val="accent2">
                  <a:lumMod val="75000"/>
                </a:schemeClr>
              </a:solidFill>
            </a:endParaRPr>
          </a:p>
          <a:p>
            <a:endParaRPr lang="pt-BR" sz="2000" dirty="0">
              <a:solidFill>
                <a:schemeClr val="accent2">
                  <a:lumMod val="75000"/>
                </a:schemeClr>
              </a:solidFill>
            </a:endParaRPr>
          </a:p>
          <a:p>
            <a:r>
              <a:rPr lang="pt-BR" sz="2000" dirty="0" smtClean="0">
                <a:solidFill>
                  <a:schemeClr val="accent2">
                    <a:lumMod val="75000"/>
                  </a:schemeClr>
                </a:solidFill>
              </a:rPr>
              <a:t>Demais </a:t>
            </a:r>
            <a:r>
              <a:rPr lang="pt-BR" sz="2000" dirty="0">
                <a:solidFill>
                  <a:schemeClr val="accent2">
                    <a:lumMod val="75000"/>
                  </a:schemeClr>
                </a:solidFill>
              </a:rPr>
              <a:t>empregadores e contribuintes, exceto os integrantes da administração pública:</a:t>
            </a:r>
            <a:endParaRPr lang="en-US" sz="2000" dirty="0">
              <a:solidFill>
                <a:schemeClr val="accent2">
                  <a:lumMod val="75000"/>
                </a:schemeClr>
              </a:solidFill>
            </a:endParaRPr>
          </a:p>
          <a:p>
            <a:endParaRPr lang="pt-BR" sz="2000" dirty="0" smtClean="0">
              <a:solidFill>
                <a:schemeClr val="accent2">
                  <a:lumMod val="75000"/>
                </a:schemeClr>
              </a:solidFill>
            </a:endParaRPr>
          </a:p>
          <a:p>
            <a:endParaRPr lang="pt-BR" sz="2000" dirty="0" smtClean="0">
              <a:solidFill>
                <a:schemeClr val="accent2">
                  <a:lumMod val="75000"/>
                </a:schemeClr>
              </a:solidFill>
            </a:endParaRPr>
          </a:p>
          <a:p>
            <a:r>
              <a:rPr lang="pt-BR" sz="2000" dirty="0" smtClean="0">
                <a:solidFill>
                  <a:schemeClr val="accent2">
                    <a:lumMod val="75000"/>
                  </a:schemeClr>
                </a:solidFill>
              </a:rPr>
              <a:t>→ </a:t>
            </a:r>
            <a:r>
              <a:rPr lang="pt-BR" sz="2000" dirty="0">
                <a:solidFill>
                  <a:schemeClr val="accent2">
                    <a:lumMod val="75000"/>
                  </a:schemeClr>
                </a:solidFill>
              </a:rPr>
              <a:t>08/01/2019: </a:t>
            </a:r>
            <a:r>
              <a:rPr lang="pt-BR" sz="2000" dirty="0" smtClean="0">
                <a:solidFill>
                  <a:schemeClr val="accent2">
                    <a:lumMod val="75000"/>
                  </a:schemeClr>
                </a:solidFill>
              </a:rPr>
              <a:t>Sem </a:t>
            </a:r>
            <a:r>
              <a:rPr lang="pt-BR" sz="2000" dirty="0" err="1" smtClean="0">
                <a:solidFill>
                  <a:schemeClr val="accent2">
                    <a:lumMod val="75000"/>
                  </a:schemeClr>
                </a:solidFill>
              </a:rPr>
              <a:t>faseamento</a:t>
            </a:r>
            <a:r>
              <a:rPr lang="pt-BR" sz="2000" dirty="0" smtClean="0">
                <a:solidFill>
                  <a:schemeClr val="accent2">
                    <a:lumMod val="75000"/>
                  </a:schemeClr>
                </a:solidFill>
              </a:rPr>
              <a:t>;</a:t>
            </a:r>
          </a:p>
          <a:p>
            <a:endParaRPr lang="pt-BR" sz="2000" dirty="0" smtClean="0">
              <a:solidFill>
                <a:schemeClr val="accent2">
                  <a:lumMod val="75000"/>
                </a:schemeClr>
              </a:solidFill>
            </a:endParaRPr>
          </a:p>
          <a:p>
            <a:r>
              <a:rPr lang="pt-BR" sz="2000" dirty="0">
                <a:solidFill>
                  <a:schemeClr val="accent2">
                    <a:lumMod val="75000"/>
                  </a:schemeClr>
                </a:solidFill>
              </a:rPr>
              <a:t>→ </a:t>
            </a:r>
            <a:r>
              <a:rPr lang="pt-BR" sz="2000" dirty="0" smtClean="0">
                <a:solidFill>
                  <a:schemeClr val="accent2">
                    <a:lumMod val="75000"/>
                  </a:schemeClr>
                </a:solidFill>
              </a:rPr>
              <a:t>Substituição </a:t>
            </a:r>
            <a:r>
              <a:rPr lang="pt-BR" sz="2000" dirty="0">
                <a:solidFill>
                  <a:schemeClr val="accent2">
                    <a:lumMod val="75000"/>
                  </a:schemeClr>
                </a:solidFill>
              </a:rPr>
              <a:t>da GFIP pela GRFGTS e compensação cruzada (</a:t>
            </a:r>
            <a:r>
              <a:rPr lang="pt-BR" sz="2000" dirty="0" err="1">
                <a:solidFill>
                  <a:schemeClr val="accent2">
                    <a:lumMod val="75000"/>
                  </a:schemeClr>
                </a:solidFill>
              </a:rPr>
              <a:t>DCTFWeb</a:t>
            </a:r>
            <a:r>
              <a:rPr lang="pt-BR" sz="2000" dirty="0">
                <a:solidFill>
                  <a:schemeClr val="accent2">
                    <a:lumMod val="75000"/>
                  </a:schemeClr>
                </a:solidFill>
              </a:rPr>
              <a:t>); eventos relacionados à Segurança e Saúde no Trabalho (SST): S-1005, S-1060, S-1065, </a:t>
            </a:r>
            <a:r>
              <a:rPr lang="pt-BR" sz="2000" dirty="0" smtClean="0">
                <a:solidFill>
                  <a:schemeClr val="accent2">
                    <a:lumMod val="75000"/>
                  </a:schemeClr>
                </a:solidFill>
              </a:rPr>
              <a:t>S-2210, </a:t>
            </a:r>
            <a:r>
              <a:rPr lang="pt-BR" sz="2000" dirty="0">
                <a:solidFill>
                  <a:schemeClr val="accent2">
                    <a:lumMod val="75000"/>
                  </a:schemeClr>
                </a:solidFill>
              </a:rPr>
              <a:t>S-2240 e S-2245.</a:t>
            </a:r>
            <a:endParaRPr lang="en-US" sz="2000" dirty="0">
              <a:solidFill>
                <a:schemeClr val="accent2">
                  <a:lumMod val="75000"/>
                </a:schemeClr>
              </a:solidFill>
            </a:endParaRPr>
          </a:p>
        </p:txBody>
      </p:sp>
    </p:spTree>
    <p:extLst>
      <p:ext uri="{BB962C8B-B14F-4D97-AF65-F5344CB8AC3E}">
        <p14:creationId xmlns:p14="http://schemas.microsoft.com/office/powerpoint/2010/main" val="19702190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73138" y="1801366"/>
            <a:ext cx="8784976" cy="2246769"/>
          </a:xfrm>
          <a:prstGeom prst="rect">
            <a:avLst/>
          </a:prstGeom>
        </p:spPr>
        <p:txBody>
          <a:bodyPr wrap="square">
            <a:spAutoFit/>
          </a:bodyPr>
          <a:lstStyle/>
          <a:p>
            <a:r>
              <a:rPr lang="pt-BR" sz="2000" b="1" dirty="0">
                <a:solidFill>
                  <a:schemeClr val="accent2">
                    <a:lumMod val="75000"/>
                  </a:schemeClr>
                </a:solidFill>
              </a:rPr>
              <a:t>4º </a:t>
            </a:r>
            <a:r>
              <a:rPr lang="pt-BR" sz="2000" b="1" dirty="0" smtClean="0">
                <a:solidFill>
                  <a:schemeClr val="accent2">
                    <a:lumMod val="75000"/>
                  </a:schemeClr>
                </a:solidFill>
              </a:rPr>
              <a:t>Grupo:</a:t>
            </a:r>
          </a:p>
          <a:p>
            <a:endParaRPr lang="pt-BR" sz="2000" dirty="0">
              <a:solidFill>
                <a:schemeClr val="accent2">
                  <a:lumMod val="75000"/>
                </a:schemeClr>
              </a:solidFill>
            </a:endParaRPr>
          </a:p>
          <a:p>
            <a:r>
              <a:rPr lang="pt-BR" sz="2000" dirty="0" smtClean="0">
                <a:solidFill>
                  <a:schemeClr val="accent2">
                    <a:lumMod val="75000"/>
                  </a:schemeClr>
                </a:solidFill>
              </a:rPr>
              <a:t> </a:t>
            </a:r>
            <a:r>
              <a:rPr lang="pt-BR" sz="2000" dirty="0">
                <a:solidFill>
                  <a:schemeClr val="accent2">
                    <a:lumMod val="75000"/>
                  </a:schemeClr>
                </a:solidFill>
              </a:rPr>
              <a:t>Administração Pública</a:t>
            </a:r>
            <a:r>
              <a:rPr lang="pt-BR" sz="2000" dirty="0" smtClean="0">
                <a:solidFill>
                  <a:schemeClr val="accent2">
                    <a:lumMod val="75000"/>
                  </a:schemeClr>
                </a:solidFill>
              </a:rPr>
              <a:t>:</a:t>
            </a:r>
          </a:p>
          <a:p>
            <a:endParaRPr lang="pt-BR" sz="2000" dirty="0">
              <a:solidFill>
                <a:schemeClr val="accent2">
                  <a:lumMod val="75000"/>
                </a:schemeClr>
              </a:solidFill>
            </a:endParaRPr>
          </a:p>
          <a:p>
            <a:endParaRPr lang="en-US" sz="2000" dirty="0">
              <a:solidFill>
                <a:schemeClr val="accent2">
                  <a:lumMod val="75000"/>
                </a:schemeClr>
              </a:solidFill>
            </a:endParaRPr>
          </a:p>
          <a:p>
            <a:r>
              <a:rPr lang="pt-BR" sz="2000" dirty="0" smtClean="0">
                <a:solidFill>
                  <a:schemeClr val="accent2">
                    <a:lumMod val="75000"/>
                  </a:schemeClr>
                </a:solidFill>
              </a:rPr>
              <a:t>→</a:t>
            </a:r>
            <a:r>
              <a:rPr lang="pt-BR" sz="2000" dirty="0">
                <a:solidFill>
                  <a:schemeClr val="accent2">
                    <a:lumMod val="75000"/>
                  </a:schemeClr>
                </a:solidFill>
              </a:rPr>
              <a:t> 01/2020: Eventos não periódicos entre o S-2190 e S-2400;</a:t>
            </a:r>
            <a:br>
              <a:rPr lang="pt-BR" sz="2000" dirty="0">
                <a:solidFill>
                  <a:schemeClr val="accent2">
                    <a:lumMod val="75000"/>
                  </a:schemeClr>
                </a:solidFill>
              </a:rPr>
            </a:br>
            <a:endParaRPr lang="en-US" sz="2000" dirty="0">
              <a:solidFill>
                <a:schemeClr val="accent2">
                  <a:lumMod val="75000"/>
                </a:schemeClr>
              </a:solidFill>
            </a:endParaRPr>
          </a:p>
        </p:txBody>
      </p:sp>
    </p:spTree>
    <p:extLst>
      <p:ext uri="{BB962C8B-B14F-4D97-AF65-F5344CB8AC3E}">
        <p14:creationId xmlns:p14="http://schemas.microsoft.com/office/powerpoint/2010/main" val="37012434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Imagem 1"/>
          <p:cNvPicPr>
            <a:picLocks noChangeAspect="1"/>
          </p:cNvPicPr>
          <p:nvPr/>
        </p:nvPicPr>
        <p:blipFill>
          <a:blip r:embed="rId2"/>
          <a:srcRect/>
          <a:stretch>
            <a:fillRect/>
          </a:stretch>
        </p:blipFill>
        <p:spPr bwMode="auto">
          <a:xfrm>
            <a:off x="612775" y="865188"/>
            <a:ext cx="9963150" cy="6648450"/>
          </a:xfrm>
          <a:prstGeom prst="rect">
            <a:avLst/>
          </a:prstGeom>
          <a:noFill/>
          <a:ln w="9525">
            <a:noFill/>
            <a:miter lim="800000"/>
            <a:headEnd/>
            <a:tailEnd/>
          </a:ln>
        </p:spPr>
      </p:pic>
    </p:spTree>
    <p:extLst>
      <p:ext uri="{BB962C8B-B14F-4D97-AF65-F5344CB8AC3E}">
        <p14:creationId xmlns:p14="http://schemas.microsoft.com/office/powerpoint/2010/main" val="36696366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503238" y="893763"/>
            <a:ext cx="9504362" cy="7208837"/>
          </a:xfrm>
          <a:prstGeom prst="rect">
            <a:avLst/>
          </a:prstGeom>
          <a:noFill/>
          <a:ln>
            <a:noFill/>
          </a:ln>
          <a:effectLst/>
          <a:extLst/>
        </p:spPr>
        <p:txBody>
          <a:bodyPr lIns="0" tIns="25200" rIns="0" bIns="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9pPr>
          </a:lstStyle>
          <a:p>
            <a:pPr algn="ctr" eaLnBrk="0" hangingPunct="0">
              <a:lnSpc>
                <a:spcPct val="92000"/>
              </a:lnSpc>
              <a:spcAft>
                <a:spcPts val="1425"/>
              </a:spcAft>
              <a:buClrTx/>
              <a:buFontTx/>
              <a:buNone/>
              <a:defRPr/>
            </a:pPr>
            <a:r>
              <a:rPr lang="pt-BR" altLang="pt-BR" sz="2200" b="1" dirty="0">
                <a:solidFill>
                  <a:srgbClr val="280099"/>
                </a:solidFill>
                <a:cs typeface="+mn-cs"/>
              </a:rPr>
              <a:t>DOCUMENTAÇÃO TÉCNICA - COMPOSIÇÃO</a:t>
            </a:r>
          </a:p>
          <a:p>
            <a:pPr eaLnBrk="0" hangingPunct="0">
              <a:lnSpc>
                <a:spcPct val="92000"/>
              </a:lnSpc>
              <a:spcAft>
                <a:spcPts val="1425"/>
              </a:spcAft>
              <a:buFont typeface="Arial" panose="020B0604020202020204" pitchFamily="34" charset="0"/>
              <a:buNone/>
              <a:defRPr/>
            </a:pPr>
            <a:endParaRPr lang="pt-BR" altLang="pt-BR" sz="2200" dirty="0">
              <a:solidFill>
                <a:srgbClr val="0000FF"/>
              </a:solidFill>
              <a:cs typeface="+mn-cs"/>
            </a:endParaRP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Manual de Orientação ao Usuário</a:t>
            </a: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Leiautes</a:t>
            </a: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Tabelas (Anexo I dos Leiautes)</a:t>
            </a: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Tabela de Regras (Anexo II dos Leiautes)</a:t>
            </a: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Manual do Empregador Doméstico</a:t>
            </a:r>
          </a:p>
          <a:p>
            <a:pPr marL="342900" indent="-342900" eaLnBrk="0" hangingPunct="0">
              <a:lnSpc>
                <a:spcPct val="92000"/>
              </a:lnSpc>
              <a:spcAft>
                <a:spcPts val="1425"/>
              </a:spcAft>
              <a:buClrTx/>
              <a:buFont typeface="Wingdings" panose="05000000000000000000" pitchFamily="2" charset="2"/>
              <a:buChar char="ü"/>
              <a:defRPr/>
            </a:pPr>
            <a:r>
              <a:rPr lang="pt-BR" altLang="pt-BR" sz="2200" b="1" dirty="0">
                <a:solidFill>
                  <a:srgbClr val="280099"/>
                </a:solidFill>
                <a:cs typeface="+mn-cs"/>
              </a:rPr>
              <a:t>Manual do Desenvolvedor</a:t>
            </a:r>
          </a:p>
          <a:p>
            <a:pPr eaLnBrk="0" hangingPunct="0">
              <a:lnSpc>
                <a:spcPct val="92000"/>
              </a:lnSpc>
              <a:spcAft>
                <a:spcPts val="1425"/>
              </a:spcAft>
              <a:buClrTx/>
              <a:buFontTx/>
              <a:buNone/>
              <a:defRPr/>
            </a:pPr>
            <a:endParaRPr lang="pt-BR" altLang="pt-BR" sz="2400" dirty="0">
              <a:solidFill>
                <a:srgbClr val="262626"/>
              </a:solidFill>
              <a:latin typeface="Calibri" panose="020F0502020204030204" pitchFamily="34" charset="0"/>
              <a:cs typeface="+mn-cs"/>
            </a:endParaRPr>
          </a:p>
        </p:txBody>
      </p:sp>
    </p:spTree>
    <p:extLst>
      <p:ext uri="{BB962C8B-B14F-4D97-AF65-F5344CB8AC3E}">
        <p14:creationId xmlns:p14="http://schemas.microsoft.com/office/powerpoint/2010/main" val="376350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503238" y="893763"/>
            <a:ext cx="9504362" cy="7208837"/>
          </a:xfrm>
          <a:prstGeom prst="rect">
            <a:avLst/>
          </a:prstGeom>
          <a:noFill/>
          <a:ln w="9525">
            <a:noFill/>
            <a:miter lim="800000"/>
            <a:headEnd/>
            <a:tailEnd/>
          </a:ln>
        </p:spPr>
        <p:txBody>
          <a:bodyPr lIns="0" tIns="25200" rIns="0" bIns="0"/>
          <a:lstStyle/>
          <a:p>
            <a:pPr algn="ctr" eaLnBrk="0" hangingPunct="0">
              <a:lnSpc>
                <a:spcPct val="92000"/>
              </a:lnSpc>
              <a:spcAft>
                <a:spcPts val="1425"/>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ENTENDENDO O MANUAL DE ORIENTAÇÃO DO eSOCIAL</a:t>
            </a:r>
          </a:p>
          <a:p>
            <a:pPr eaLnBrk="0" hangingPunct="0">
              <a:lnSpc>
                <a:spcPct val="92000"/>
              </a:lnSpc>
              <a:spcAft>
                <a:spcPts val="1425"/>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CAPÍTULO I – INFORMAÇÕES GERAIS</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Quem está obrigado</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Ambientes do eSocial</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Qualificação Cadastral</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Certificação Digital</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Comprovante de entrega</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Eventos do eSocial</a:t>
            </a:r>
          </a:p>
          <a:p>
            <a:pPr eaLnBrk="0" hangingPunct="0">
              <a:lnSpc>
                <a:spcPct val="92000"/>
              </a:lnSpc>
              <a:spcAft>
                <a:spcPts val="1425"/>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CAPÍTULO II – INFORMAÇÕES TÉCNICAS</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Entendendo o leiaute</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Tabela de Resumo dos Registros</a:t>
            </a:r>
          </a:p>
          <a:p>
            <a:pPr eaLnBrk="0" hangingPunct="0">
              <a:lnSpc>
                <a:spcPct val="92000"/>
              </a:lnSpc>
              <a:spcAft>
                <a:spcPts val="1425"/>
              </a:spcAft>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Estrutura de Registro dos Eventos</a:t>
            </a:r>
          </a:p>
          <a:p>
            <a:pPr eaLnBrk="0" hangingPunct="0">
              <a:lnSpc>
                <a:spcPct val="92000"/>
              </a:lnSpc>
              <a:spcAft>
                <a:spcPts val="1425"/>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t-BR" altLang="pt-BR" sz="2200" b="1">
                <a:solidFill>
                  <a:srgbClr val="280099"/>
                </a:solidFill>
              </a:rPr>
              <a:t>CAPÍTULO III – ORIENTAÇÃO ESPECÍFICA POR EVENTO</a:t>
            </a:r>
          </a:p>
          <a:p>
            <a:pPr eaLnBrk="0" hangingPunct="0">
              <a:lnSpc>
                <a:spcPct val="92000"/>
              </a:lnSpc>
              <a:spcAft>
                <a:spcPts val="1425"/>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endParaRPr lang="pt-BR" altLang="pt-BR" sz="2200">
              <a:solidFill>
                <a:srgbClr val="0000FF"/>
              </a:solidFill>
            </a:endParaRPr>
          </a:p>
          <a:p>
            <a:pPr eaLnBrk="0" hangingPunct="0">
              <a:lnSpc>
                <a:spcPct val="92000"/>
              </a:lnSpc>
              <a:spcAft>
                <a:spcPts val="1425"/>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endParaRPr lang="pt-BR" altLang="pt-BR" sz="2400">
              <a:solidFill>
                <a:srgbClr val="262626"/>
              </a:solidFill>
              <a:latin typeface="Calibri" pitchFamily="34" charset="0"/>
            </a:endParaRPr>
          </a:p>
        </p:txBody>
      </p:sp>
    </p:spTree>
    <p:extLst>
      <p:ext uri="{BB962C8B-B14F-4D97-AF65-F5344CB8AC3E}">
        <p14:creationId xmlns:p14="http://schemas.microsoft.com/office/powerpoint/2010/main" val="2035970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3"/>
          <a:srcRect/>
          <a:stretch>
            <a:fillRect/>
          </a:stretch>
        </p:blipFill>
        <p:spPr bwMode="auto">
          <a:xfrm>
            <a:off x="515938" y="1557338"/>
            <a:ext cx="10129837" cy="4806950"/>
          </a:xfrm>
          <a:prstGeom prst="rect">
            <a:avLst/>
          </a:prstGeom>
          <a:noFill/>
          <a:ln w="9525">
            <a:noFill/>
            <a:miter lim="800000"/>
            <a:headEnd/>
            <a:tailEnd/>
          </a:ln>
        </p:spPr>
      </p:pic>
    </p:spTree>
    <p:extLst>
      <p:ext uri="{BB962C8B-B14F-4D97-AF65-F5344CB8AC3E}">
        <p14:creationId xmlns:p14="http://schemas.microsoft.com/office/powerpoint/2010/main" val="26966859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a:srcRect/>
          <a:stretch>
            <a:fillRect/>
          </a:stretch>
        </p:blipFill>
        <p:spPr bwMode="auto">
          <a:xfrm>
            <a:off x="468313" y="1223963"/>
            <a:ext cx="10225087" cy="6094412"/>
          </a:xfrm>
          <a:prstGeom prst="rect">
            <a:avLst/>
          </a:prstGeom>
          <a:noFill/>
          <a:ln w="9525">
            <a:noFill/>
            <a:miter lim="800000"/>
            <a:headEnd/>
            <a:tailEnd/>
          </a:ln>
        </p:spPr>
      </p:pic>
    </p:spTree>
    <p:extLst>
      <p:ext uri="{BB962C8B-B14F-4D97-AF65-F5344CB8AC3E}">
        <p14:creationId xmlns:p14="http://schemas.microsoft.com/office/powerpoint/2010/main" val="1280083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p:cNvPicPr>
            <a:picLocks noChangeAspect="1" noChangeArrowheads="1"/>
          </p:cNvPicPr>
          <p:nvPr/>
        </p:nvPicPr>
        <p:blipFill>
          <a:blip r:embed="rId3"/>
          <a:srcRect/>
          <a:stretch>
            <a:fillRect/>
          </a:stretch>
        </p:blipFill>
        <p:spPr bwMode="auto">
          <a:xfrm>
            <a:off x="612775" y="1152525"/>
            <a:ext cx="9829800" cy="6511925"/>
          </a:xfrm>
          <a:prstGeom prst="rect">
            <a:avLst/>
          </a:prstGeom>
          <a:noFill/>
          <a:ln w="9525">
            <a:noFill/>
            <a:miter lim="800000"/>
            <a:headEnd/>
            <a:tailEnd/>
          </a:ln>
        </p:spPr>
      </p:pic>
    </p:spTree>
    <p:extLst>
      <p:ext uri="{BB962C8B-B14F-4D97-AF65-F5344CB8AC3E}">
        <p14:creationId xmlns:p14="http://schemas.microsoft.com/office/powerpoint/2010/main" val="34295897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noChangeArrowheads="1"/>
          </p:cNvPicPr>
          <p:nvPr/>
        </p:nvPicPr>
        <p:blipFill>
          <a:blip r:embed="rId3"/>
          <a:srcRect/>
          <a:stretch>
            <a:fillRect/>
          </a:stretch>
        </p:blipFill>
        <p:spPr bwMode="auto">
          <a:xfrm>
            <a:off x="468313" y="1296988"/>
            <a:ext cx="10434637" cy="6264275"/>
          </a:xfrm>
          <a:prstGeom prst="rect">
            <a:avLst/>
          </a:prstGeom>
          <a:noFill/>
          <a:ln w="9525">
            <a:noFill/>
            <a:miter lim="800000"/>
            <a:headEnd/>
            <a:tailEnd/>
          </a:ln>
        </p:spPr>
      </p:pic>
    </p:spTree>
    <p:extLst>
      <p:ext uri="{BB962C8B-B14F-4D97-AF65-F5344CB8AC3E}">
        <p14:creationId xmlns:p14="http://schemas.microsoft.com/office/powerpoint/2010/main" val="26965209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3"/>
          <a:srcRect/>
          <a:stretch>
            <a:fillRect/>
          </a:stretch>
        </p:blipFill>
        <p:spPr bwMode="auto">
          <a:xfrm>
            <a:off x="468313" y="1296988"/>
            <a:ext cx="10112375" cy="6335712"/>
          </a:xfrm>
          <a:prstGeom prst="rect">
            <a:avLst/>
          </a:prstGeom>
          <a:noFill/>
          <a:ln w="9525">
            <a:noFill/>
            <a:miter lim="800000"/>
            <a:headEnd/>
            <a:tailEnd/>
          </a:ln>
        </p:spPr>
      </p:pic>
    </p:spTree>
    <p:extLst>
      <p:ext uri="{BB962C8B-B14F-4D97-AF65-F5344CB8AC3E}">
        <p14:creationId xmlns:p14="http://schemas.microsoft.com/office/powerpoint/2010/main" val="42570851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rot="5400000">
            <a:off x="5768280" y="2505960"/>
            <a:ext cx="6757920" cy="2376360"/>
          </a:xfrm>
          <a:prstGeom prst="rect">
            <a:avLst/>
          </a:prstGeom>
          <a:noFill/>
          <a:ln>
            <a:noFill/>
          </a:ln>
        </p:spPr>
        <p:style>
          <a:lnRef idx="0">
            <a:scrgbClr r="0" g="0" b="0"/>
          </a:lnRef>
          <a:fillRef idx="0">
            <a:scrgbClr r="0" g="0" b="0"/>
          </a:fillRef>
          <a:effectRef idx="0">
            <a:scrgbClr r="0" g="0" b="0"/>
          </a:effectRef>
          <a:fontRef idx="minor"/>
        </p:style>
      </p:sp>
      <p:pic>
        <p:nvPicPr>
          <p:cNvPr id="164" name="Picture 2"/>
          <p:cNvPicPr/>
          <p:nvPr/>
        </p:nvPicPr>
        <p:blipFill>
          <a:blip r:embed="rId3"/>
          <a:stretch/>
        </p:blipFill>
        <p:spPr>
          <a:xfrm>
            <a:off x="875520" y="1069200"/>
            <a:ext cx="9457560" cy="6677280"/>
          </a:xfrm>
          <a:prstGeom prst="rect">
            <a:avLst/>
          </a:prstGeom>
          <a:ln>
            <a:noFill/>
          </a:ln>
        </p:spPr>
      </p:pic>
    </p:spTree>
    <p:extLst>
      <p:ext uri="{BB962C8B-B14F-4D97-AF65-F5344CB8AC3E}">
        <p14:creationId xmlns:p14="http://schemas.microsoft.com/office/powerpoint/2010/main" val="78455454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42338" name="Text Box 2"/>
          <p:cNvSpPr txBox="1">
            <a:spLocks noChangeArrowheads="1"/>
          </p:cNvSpPr>
          <p:nvPr/>
        </p:nvSpPr>
        <p:spPr bwMode="auto">
          <a:xfrm>
            <a:off x="557213" y="1854200"/>
            <a:ext cx="10042525" cy="5334000"/>
          </a:xfrm>
          <a:prstGeom prst="rect">
            <a:avLst/>
          </a:prstGeom>
          <a:noFill/>
          <a:ln w="9525">
            <a:noFill/>
            <a:miter lim="800000"/>
            <a:headEnd/>
            <a:tailEnd/>
          </a:ln>
        </p:spPr>
        <p:txBody>
          <a:bodyPr lIns="0" tIns="25200" rIns="0" bIns="0"/>
          <a:lstStyle/>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b="1">
                <a:solidFill>
                  <a:srgbClr val="280099"/>
                </a:solidFill>
                <a:latin typeface="Calibri" pitchFamily="34" charset="0"/>
              </a:rPr>
              <a:t>EVENTO</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80099"/>
              </a:solidFill>
              <a:latin typeface="Calibri" pitchFamily="34" charset="0"/>
            </a:endParaRP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“Qualquer acontecimento de especial interesse [...]”</a:t>
            </a: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80099"/>
              </a:solidFill>
            </a:endParaRPr>
          </a:p>
          <a:p>
            <a:pPr marL="342900" indent="-341313" algn="ctr" eaLnBrk="0" hangingPunct="0">
              <a:spcAft>
                <a:spcPts val="1425"/>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“Para cada fato jurídico-trabalhista deve haver o correspondente arquivo de evento a ser transmitido ao ambiente de processamento”.</a:t>
            </a: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80099"/>
              </a:solidFill>
            </a:endParaRP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rPr>
              <a:t>“A informação ou o conjunto de informações que correspondem ao registro de um fato jurídico-trabalhista ou de um dos elementos que lhe dão sustentação”.</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000000"/>
              </a:solidFill>
            </a:endParaRPr>
          </a:p>
        </p:txBody>
      </p:sp>
    </p:spTree>
    <p:extLst>
      <p:ext uri="{BB962C8B-B14F-4D97-AF65-F5344CB8AC3E}">
        <p14:creationId xmlns:p14="http://schemas.microsoft.com/office/powerpoint/2010/main" val="33422529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44386" name="Text Box 2"/>
          <p:cNvSpPr txBox="1">
            <a:spLocks noChangeArrowheads="1"/>
          </p:cNvSpPr>
          <p:nvPr/>
        </p:nvSpPr>
        <p:spPr bwMode="auto">
          <a:xfrm>
            <a:off x="585788" y="995363"/>
            <a:ext cx="10042525" cy="6492875"/>
          </a:xfrm>
          <a:prstGeom prst="rect">
            <a:avLst/>
          </a:prstGeom>
          <a:noFill/>
          <a:ln w="9525">
            <a:noFill/>
            <a:miter lim="800000"/>
            <a:headEnd/>
            <a:tailEnd/>
          </a:ln>
        </p:spPr>
        <p:txBody>
          <a:bodyPr lIns="0" tIns="25200" rIns="0" bIns="0"/>
          <a:lstStyle/>
          <a:p>
            <a:pPr marL="342900" indent="-341313" algn="just"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3200" b="1">
                <a:solidFill>
                  <a:srgbClr val="280099"/>
                </a:solidFill>
                <a:cs typeface="DejaVu Sans" pitchFamily="34" charset="0"/>
              </a:rPr>
              <a:t>CLASSIFICAÇÃO DOS EVENTOS QUANTO A SUA PRECEDÊNCIA E PERIODICIDADE:</a:t>
            </a:r>
          </a:p>
          <a:p>
            <a:pPr marL="342900" indent="-341313" algn="just" eaLnBrk="0" hangingPunct="0">
              <a:spcAft>
                <a:spcPts val="1425"/>
              </a:spcAft>
              <a:buClr>
                <a:srgbClr val="000000"/>
              </a:buClr>
              <a:buSzPct val="25000"/>
              <a:buFont typeface="StarSymbol"/>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3200">
              <a:solidFill>
                <a:srgbClr val="280099"/>
              </a:solidFill>
              <a:cs typeface="DejaVu Sans" pitchFamily="34" charset="0"/>
            </a:endParaRP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cs typeface="DejaVu Sans" pitchFamily="34" charset="0"/>
              </a:rPr>
              <a:t>Evento de Identificação do Empregador/órgão público</a:t>
            </a: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latin typeface="Calibri" pitchFamily="34" charset="0"/>
            </a:endParaRP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cs typeface="DejaVu Sans" pitchFamily="34" charset="0"/>
              </a:rPr>
              <a:t>Eventos de Tabelas</a:t>
            </a: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cs typeface="DejaVu Sans" pitchFamily="34" charset="0"/>
            </a:endParaRP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cs typeface="DejaVu Sans" pitchFamily="34" charset="0"/>
              </a:rPr>
              <a:t>Eventos Não Periódicos</a:t>
            </a: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cs typeface="DejaVu Sans" pitchFamily="34" charset="0"/>
            </a:endParaRPr>
          </a:p>
          <a:p>
            <a:pPr marL="342900" indent="-341313" algn="just" eaLnBrk="0" hangingPunct="0">
              <a:spcAft>
                <a:spcPts val="1425"/>
              </a:spcAft>
              <a:buSzPct val="2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a:solidFill>
                  <a:srgbClr val="280099"/>
                </a:solidFill>
                <a:cs typeface="DejaVu Sans" pitchFamily="34" charset="0"/>
              </a:rPr>
              <a:t>Eventos Periódicos</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000000"/>
              </a:solidFill>
              <a:cs typeface="DejaVu Sans" pitchFamily="34" charset="0"/>
            </a:endParaRPr>
          </a:p>
        </p:txBody>
      </p:sp>
    </p:spTree>
    <p:extLst>
      <p:ext uri="{BB962C8B-B14F-4D97-AF65-F5344CB8AC3E}">
        <p14:creationId xmlns:p14="http://schemas.microsoft.com/office/powerpoint/2010/main" val="2589779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46434" name="Text Box 2"/>
          <p:cNvSpPr txBox="1">
            <a:spLocks noChangeArrowheads="1"/>
          </p:cNvSpPr>
          <p:nvPr/>
        </p:nvSpPr>
        <p:spPr bwMode="auto">
          <a:xfrm>
            <a:off x="557213" y="1854200"/>
            <a:ext cx="10042525" cy="5100638"/>
          </a:xfrm>
          <a:prstGeom prst="rect">
            <a:avLst/>
          </a:prstGeom>
          <a:noFill/>
          <a:ln w="9525">
            <a:noFill/>
            <a:miter lim="800000"/>
            <a:headEnd/>
            <a:tailEnd/>
          </a:ln>
        </p:spPr>
        <p:txBody>
          <a:bodyPr lIns="0" tIns="25200" rIns="0" bIns="0"/>
          <a:lstStyle/>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800" b="1">
                <a:solidFill>
                  <a:srgbClr val="280099"/>
                </a:solidFill>
                <a:cs typeface="DejaVu Sans" pitchFamily="34" charset="0"/>
              </a:rPr>
              <a:t>EVENTO DE IDENTIFICAÇÃO DO EMPREGADOR/ÓRGÃO PÚBLICO</a:t>
            </a: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800">
              <a:solidFill>
                <a:srgbClr val="280099"/>
              </a:solidFill>
              <a:cs typeface="DejaVu Sans" pitchFamily="34" charset="0"/>
            </a:endParaRP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500">
              <a:solidFill>
                <a:srgbClr val="280099"/>
              </a:solidFill>
              <a:cs typeface="DejaVu Sans" pitchFamily="34" charset="0"/>
            </a:endParaRP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cs typeface="DejaVu Sans" pitchFamily="34" charset="0"/>
              </a:rPr>
              <a:t>É o primeiro evento a ser enviado pela empresa. Contém as informações relativas à identificação do empregador/órgão público.</a:t>
            </a: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500">
                <a:solidFill>
                  <a:srgbClr val="280099"/>
                </a:solidFill>
                <a:cs typeface="DejaVu Sans" pitchFamily="34" charset="0"/>
              </a:rPr>
              <a:t>(Item 9.1 MOS)</a:t>
            </a:r>
          </a:p>
          <a:p>
            <a:pPr marL="342900" indent="-341313" algn="ctr" eaLnBrk="0" hangingPunct="0">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80099"/>
              </a:solidFill>
            </a:endParaRPr>
          </a:p>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2400">
                <a:solidFill>
                  <a:srgbClr val="280099"/>
                </a:solidFill>
                <a:latin typeface="Calibri" pitchFamily="34" charset="0"/>
              </a:rPr>
              <a:t>S-1000 - Informações do Empregador/Contribuinte/Órgão Público</a:t>
            </a:r>
          </a:p>
          <a:p>
            <a:pPr marL="342900" indent="-341313"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2400">
              <a:solidFill>
                <a:srgbClr val="22228B"/>
              </a:solidFill>
              <a:latin typeface="Calibri" pitchFamily="34" charset="0"/>
            </a:endParaRPr>
          </a:p>
        </p:txBody>
      </p:sp>
    </p:spTree>
    <p:extLst>
      <p:ext uri="{BB962C8B-B14F-4D97-AF65-F5344CB8AC3E}">
        <p14:creationId xmlns:p14="http://schemas.microsoft.com/office/powerpoint/2010/main" val="1536504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585788" y="0"/>
            <a:ext cx="10042525" cy="1319213"/>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48482" name="Text Box 2"/>
          <p:cNvSpPr txBox="1">
            <a:spLocks noChangeArrowheads="1"/>
          </p:cNvSpPr>
          <p:nvPr/>
        </p:nvSpPr>
        <p:spPr bwMode="auto">
          <a:xfrm>
            <a:off x="557213" y="1854200"/>
            <a:ext cx="10042525" cy="4591050"/>
          </a:xfrm>
          <a:prstGeom prst="rect">
            <a:avLst/>
          </a:prstGeom>
          <a:noFill/>
          <a:ln w="9525">
            <a:noFill/>
            <a:miter lim="800000"/>
            <a:headEnd/>
            <a:tailEnd/>
          </a:ln>
        </p:spPr>
        <p:txBody>
          <a:bodyPr lIns="0" tIns="25200" rIns="0" bIns="0"/>
          <a:lstStyle/>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endParaRPr lang="pt-BR" altLang="pt-BR" sz="4400" b="1">
              <a:solidFill>
                <a:srgbClr val="280099"/>
              </a:solidFill>
              <a:latin typeface="Calibri" pitchFamily="34" charset="0"/>
            </a:endParaRPr>
          </a:p>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a:solidFill>
                  <a:srgbClr val="280099"/>
                </a:solidFill>
                <a:latin typeface="Calibri" pitchFamily="34" charset="0"/>
              </a:rPr>
              <a:t>TABELAS DO eSOCIAL</a:t>
            </a:r>
          </a:p>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a:solidFill>
                  <a:srgbClr val="280099"/>
                </a:solidFill>
                <a:latin typeface="Calibri" pitchFamily="34" charset="0"/>
              </a:rPr>
              <a:t>X</a:t>
            </a:r>
          </a:p>
          <a:p>
            <a:pPr marL="342900" indent="-341313" algn="ctr" eaLnBrk="0" hangingPunct="0">
              <a:lnSpc>
                <a:spcPct val="92000"/>
              </a:lnSpc>
              <a:spcAft>
                <a:spcPts val="1425"/>
              </a:spcAft>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pPr>
            <a:r>
              <a:rPr lang="pt-BR" altLang="pt-BR" sz="4400" b="1">
                <a:solidFill>
                  <a:srgbClr val="280099"/>
                </a:solidFill>
                <a:latin typeface="Calibri" pitchFamily="34" charset="0"/>
              </a:rPr>
              <a:t>TABELAS DO EMPREGADOR</a:t>
            </a:r>
          </a:p>
        </p:txBody>
      </p:sp>
    </p:spTree>
    <p:extLst>
      <p:ext uri="{BB962C8B-B14F-4D97-AF65-F5344CB8AC3E}">
        <p14:creationId xmlns:p14="http://schemas.microsoft.com/office/powerpoint/2010/main" val="3821444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1211263" y="1019175"/>
            <a:ext cx="7921625" cy="684213"/>
          </a:xfrm>
          <a:prstGeom prst="rect">
            <a:avLst/>
          </a:prstGeom>
          <a:noFill/>
          <a:ln w="9525">
            <a:noFill/>
            <a:miter lim="800000"/>
            <a:headEnd/>
            <a:tailEnd/>
          </a:ln>
        </p:spPr>
        <p:txBody>
          <a:bodyPr lIns="90000" tIns="46800" rIns="90000" bIns="46800" anchor="b"/>
          <a:lstStyle/>
          <a:p>
            <a:pPr algn="ctr">
              <a:lnSpc>
                <a:spcPct val="9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altLang="pt-BR" sz="4700">
                <a:solidFill>
                  <a:srgbClr val="002060"/>
                </a:solidFill>
                <a:latin typeface="Calibri Light" pitchFamily="34" charset="0"/>
              </a:rPr>
              <a:t>Tabelas</a:t>
            </a:r>
          </a:p>
        </p:txBody>
      </p:sp>
      <p:sp>
        <p:nvSpPr>
          <p:cNvPr id="150530" name="Text Box 2"/>
          <p:cNvSpPr txBox="1">
            <a:spLocks noChangeArrowheads="1"/>
          </p:cNvSpPr>
          <p:nvPr/>
        </p:nvSpPr>
        <p:spPr bwMode="auto">
          <a:xfrm>
            <a:off x="1025525" y="4054475"/>
            <a:ext cx="9110663" cy="1079500"/>
          </a:xfrm>
          <a:prstGeom prst="rect">
            <a:avLst/>
          </a:prstGeom>
          <a:noFill/>
          <a:ln w="9525">
            <a:noFill/>
            <a:miter lim="800000"/>
            <a:headEnd/>
            <a:tailEnd/>
          </a:ln>
        </p:spPr>
        <p:txBody>
          <a:bodyPr wrap="none" anchor="ctr"/>
          <a:lstStyle/>
          <a:p>
            <a:pPr eaLnBrk="0" hangingPunct="0">
              <a:buClr>
                <a:srgbClr val="000000"/>
              </a:buClr>
              <a:buSzPct val="100000"/>
              <a:buFont typeface="Times New Roman" pitchFamily="18" charset="0"/>
              <a:buNone/>
            </a:pPr>
            <a:endParaRPr lang="pt-BR" altLang="pt-BR"/>
          </a:p>
        </p:txBody>
      </p:sp>
      <p:sp>
        <p:nvSpPr>
          <p:cNvPr id="150531" name="Text Box 3"/>
          <p:cNvSpPr txBox="1">
            <a:spLocks noChangeArrowheads="1"/>
          </p:cNvSpPr>
          <p:nvPr/>
        </p:nvSpPr>
        <p:spPr bwMode="auto">
          <a:xfrm>
            <a:off x="801688" y="1795463"/>
            <a:ext cx="9334500" cy="5465762"/>
          </a:xfrm>
          <a:prstGeom prst="rect">
            <a:avLst/>
          </a:prstGeom>
          <a:noFill/>
          <a:ln w="9525">
            <a:noFill/>
            <a:miter lim="800000"/>
            <a:headEnd/>
            <a:tailEnd/>
          </a:ln>
        </p:spPr>
        <p:txBody>
          <a:bodyPr lIns="104040" tIns="54000" rIns="104040" bIns="54000" anchor="b"/>
          <a:lstStyle/>
          <a:p>
            <a:pPr marL="509588" indent="-509588" algn="just">
              <a:lnSpc>
                <a:spcPct val="90000"/>
              </a:lnSpc>
              <a:spcBef>
                <a:spcPts val="1388"/>
              </a:spcBef>
              <a:buClr>
                <a:srgbClr val="548235"/>
              </a:buClr>
              <a:buSzPct val="100000"/>
              <a:buFont typeface="Times New Roman" pitchFamily="18" charset="0"/>
              <a:buAutoNum type="arabicPeriod"/>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pPr>
            <a:r>
              <a:rPr lang="pt-BR" altLang="pt-BR" sz="3100">
                <a:solidFill>
                  <a:srgbClr val="002060"/>
                </a:solidFill>
                <a:latin typeface="Calibri" pitchFamily="34" charset="0"/>
              </a:rPr>
              <a:t>No eSocial existem dois tipos de tabelas: As </a:t>
            </a:r>
            <a:r>
              <a:rPr lang="pt-BR" altLang="pt-BR" sz="3100" u="sng">
                <a:solidFill>
                  <a:srgbClr val="002060"/>
                </a:solidFill>
                <a:latin typeface="Calibri" pitchFamily="34" charset="0"/>
              </a:rPr>
              <a:t>Tabelas do eSocial</a:t>
            </a:r>
            <a:r>
              <a:rPr lang="pt-BR" altLang="pt-BR" sz="3100">
                <a:solidFill>
                  <a:srgbClr val="002060"/>
                </a:solidFill>
                <a:latin typeface="Calibri" pitchFamily="34" charset="0"/>
              </a:rPr>
              <a:t> e as </a:t>
            </a:r>
            <a:r>
              <a:rPr lang="pt-BR" altLang="pt-BR" sz="3100" u="sng">
                <a:solidFill>
                  <a:srgbClr val="002060"/>
                </a:solidFill>
                <a:latin typeface="Calibri" pitchFamily="34" charset="0"/>
              </a:rPr>
              <a:t>Tabelas do Empregador</a:t>
            </a:r>
            <a:r>
              <a:rPr lang="pt-BR" altLang="pt-BR" sz="3100">
                <a:solidFill>
                  <a:srgbClr val="002060"/>
                </a:solidFill>
                <a:latin typeface="Calibri" pitchFamily="34" charset="0"/>
              </a:rPr>
              <a:t>.</a:t>
            </a:r>
          </a:p>
          <a:p>
            <a:pPr marL="509588" indent="-509588" algn="just">
              <a:lnSpc>
                <a:spcPct val="90000"/>
              </a:lnSpc>
              <a:spcBef>
                <a:spcPts val="1388"/>
              </a:spcBef>
              <a:buClr>
                <a:srgbClr val="548235"/>
              </a:buClr>
              <a:buSzPct val="100000"/>
              <a:buFont typeface="Times New Roman" pitchFamily="18" charset="0"/>
              <a:buAutoNum type="arabicPeriod"/>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pPr>
            <a:r>
              <a:rPr lang="pt-BR" altLang="pt-BR" sz="3100">
                <a:solidFill>
                  <a:srgbClr val="002060"/>
                </a:solidFill>
                <a:latin typeface="Calibri" pitchFamily="34" charset="0"/>
              </a:rPr>
              <a:t>Essas tabelas fazem parte do conjunto de dados necessários ao funcionamento do sistema.</a:t>
            </a:r>
          </a:p>
          <a:p>
            <a:pPr marL="509588" indent="-509588" algn="just">
              <a:lnSpc>
                <a:spcPct val="90000"/>
              </a:lnSpc>
              <a:spcBef>
                <a:spcPts val="1388"/>
              </a:spcBef>
              <a:buClr>
                <a:srgbClr val="548235"/>
              </a:buClr>
              <a:buSzPct val="100000"/>
              <a:buFont typeface="Times New Roman" pitchFamily="18" charset="0"/>
              <a:buAutoNum type="arabicPeriod"/>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pPr>
            <a:r>
              <a:rPr lang="pt-BR" altLang="pt-BR" sz="3100">
                <a:solidFill>
                  <a:srgbClr val="002060"/>
                </a:solidFill>
                <a:latin typeface="Calibri" pitchFamily="34" charset="0"/>
              </a:rPr>
              <a:t>As </a:t>
            </a:r>
            <a:r>
              <a:rPr lang="pt-BR" altLang="pt-BR" sz="3100" b="1" u="sng">
                <a:solidFill>
                  <a:srgbClr val="002060"/>
                </a:solidFill>
                <a:latin typeface="Calibri" pitchFamily="34" charset="0"/>
              </a:rPr>
              <a:t>Tabelas do eSocial</a:t>
            </a:r>
            <a:r>
              <a:rPr lang="pt-BR" altLang="pt-BR" sz="3100">
                <a:solidFill>
                  <a:srgbClr val="002060"/>
                </a:solidFill>
                <a:latin typeface="Calibri" pitchFamily="34" charset="0"/>
              </a:rPr>
              <a:t> contem o conjunto de dados necessários à perfeita identificação de cada situação de todos que estejam obrigados ao eSocial.</a:t>
            </a:r>
          </a:p>
          <a:p>
            <a:pPr marL="509588" indent="-509588" algn="just">
              <a:lnSpc>
                <a:spcPct val="90000"/>
              </a:lnSpc>
              <a:spcBef>
                <a:spcPts val="1388"/>
              </a:spcBef>
              <a:buClr>
                <a:srgbClr val="548235"/>
              </a:buClr>
              <a:buSzPct val="100000"/>
              <a:buFont typeface="Times New Roman" pitchFamily="18" charset="0"/>
              <a:buAutoNum type="arabicPeriod"/>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pPr>
            <a:r>
              <a:rPr lang="pt-BR" altLang="pt-BR" sz="3100">
                <a:solidFill>
                  <a:srgbClr val="002060"/>
                </a:solidFill>
                <a:latin typeface="Calibri" pitchFamily="34" charset="0"/>
              </a:rPr>
              <a:t>As </a:t>
            </a:r>
            <a:r>
              <a:rPr lang="pt-BR" altLang="pt-BR" sz="3100" b="1" u="sng">
                <a:solidFill>
                  <a:srgbClr val="002060"/>
                </a:solidFill>
                <a:latin typeface="Calibri" pitchFamily="34" charset="0"/>
              </a:rPr>
              <a:t>Tabelas do Empregador</a:t>
            </a:r>
            <a:r>
              <a:rPr lang="pt-BR" altLang="pt-BR" sz="3100">
                <a:solidFill>
                  <a:srgbClr val="002060"/>
                </a:solidFill>
                <a:latin typeface="Calibri" pitchFamily="34" charset="0"/>
              </a:rPr>
              <a:t> complementam os dados que identificam o contribuinte e são responsáveis por uma série de informações que validam todos os demais eventos.</a:t>
            </a:r>
          </a:p>
        </p:txBody>
      </p:sp>
    </p:spTree>
    <p:extLst>
      <p:ext uri="{BB962C8B-B14F-4D97-AF65-F5344CB8AC3E}">
        <p14:creationId xmlns:p14="http://schemas.microsoft.com/office/powerpoint/2010/main" val="2212368695"/>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3"/>
          <a:srcRect/>
          <a:stretch>
            <a:fillRect/>
          </a:stretch>
        </p:blipFill>
        <p:spPr bwMode="auto">
          <a:xfrm>
            <a:off x="300038" y="1008063"/>
            <a:ext cx="10561637" cy="6913562"/>
          </a:xfrm>
          <a:prstGeom prst="rect">
            <a:avLst/>
          </a:prstGeom>
          <a:noFill/>
          <a:ln w="9525">
            <a:noFill/>
            <a:miter lim="800000"/>
            <a:headEnd/>
            <a:tailEnd/>
          </a:ln>
        </p:spPr>
      </p:pic>
      <p:sp>
        <p:nvSpPr>
          <p:cNvPr id="152578" name="AutoShape 2"/>
          <p:cNvSpPr>
            <a:spLocks noChangeArrowheads="1"/>
          </p:cNvSpPr>
          <p:nvPr/>
        </p:nvSpPr>
        <p:spPr bwMode="auto">
          <a:xfrm>
            <a:off x="52388" y="582613"/>
            <a:ext cx="11126787" cy="420687"/>
          </a:xfrm>
          <a:custGeom>
            <a:avLst/>
            <a:gdLst>
              <a:gd name="T0" fmla="*/ 4917906 w 9518650"/>
              <a:gd name="T1" fmla="*/ 70 h 641350"/>
              <a:gd name="T2" fmla="*/ 2458974 w 9518650"/>
              <a:gd name="T3" fmla="*/ 139 h 641350"/>
              <a:gd name="T4" fmla="*/ 0 w 9518650"/>
              <a:gd name="T5" fmla="*/ 70 h 641350"/>
              <a:gd name="T6" fmla="*/ 2458974 w 9518650"/>
              <a:gd name="T7" fmla="*/ 0 h 641350"/>
              <a:gd name="T8" fmla="*/ 0 60000 65536"/>
              <a:gd name="T9" fmla="*/ 0 60000 65536"/>
              <a:gd name="T10" fmla="*/ 0 60000 65536"/>
              <a:gd name="T11" fmla="*/ 0 60000 65536"/>
              <a:gd name="T12" fmla="*/ 0 w 9518650"/>
              <a:gd name="T13" fmla="*/ 0 h 641350"/>
              <a:gd name="T14" fmla="*/ 9518650 w 9518650"/>
              <a:gd name="T15" fmla="*/ 641350 h 641350"/>
            </a:gdLst>
            <a:ahLst/>
            <a:cxnLst>
              <a:cxn ang="T8">
                <a:pos x="T0" y="T1"/>
              </a:cxn>
              <a:cxn ang="T9">
                <a:pos x="T2" y="T3"/>
              </a:cxn>
              <a:cxn ang="T10">
                <a:pos x="T4" y="T5"/>
              </a:cxn>
              <a:cxn ang="T11">
                <a:pos x="T6" y="T7"/>
              </a:cxn>
            </a:cxnLst>
            <a:rect l="T12" t="T13" r="T14" b="T15"/>
            <a:pathLst>
              <a:path w="9518650" h="641350">
                <a:moveTo>
                  <a:pt x="0" y="0"/>
                </a:moveTo>
                <a:lnTo>
                  <a:pt x="26441" y="0"/>
                </a:lnTo>
                <a:lnTo>
                  <a:pt x="26441" y="1781"/>
                </a:lnTo>
                <a:lnTo>
                  <a:pt x="0" y="1781"/>
                </a:lnTo>
                <a:lnTo>
                  <a:pt x="0" y="0"/>
                </a:lnTo>
                <a:close/>
              </a:path>
            </a:pathLst>
          </a:custGeom>
          <a:noFill/>
          <a:ln w="9525">
            <a:noFill/>
            <a:miter lim="800000"/>
            <a:headEnd/>
            <a:tailEnd/>
          </a:ln>
        </p:spPr>
        <p:txBody>
          <a:bodyPr lIns="88920" tIns="44280" rIns="88920" bIns="44280"/>
          <a:lstStyle/>
          <a:p>
            <a:pPr algn="ctr" hangingPunct="0">
              <a:spcBef>
                <a:spcPts val="313"/>
              </a:spcBef>
              <a:spcAft>
                <a:spcPts val="888"/>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pPr>
            <a:r>
              <a:rPr lang="pt-BR" altLang="pt-BR" sz="2800" b="1">
                <a:solidFill>
                  <a:srgbClr val="000080"/>
                </a:solidFill>
                <a:latin typeface="Verdana" pitchFamily="34" charset="0"/>
              </a:rPr>
              <a:t>Tabelas do eSocial</a:t>
            </a:r>
          </a:p>
        </p:txBody>
      </p:sp>
    </p:spTree>
    <p:extLst>
      <p:ext uri="{BB962C8B-B14F-4D97-AF65-F5344CB8AC3E}">
        <p14:creationId xmlns:p14="http://schemas.microsoft.com/office/powerpoint/2010/main" val="32640196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AutoShape 2"/>
          <p:cNvSpPr>
            <a:spLocks noChangeArrowheads="1"/>
          </p:cNvSpPr>
          <p:nvPr/>
        </p:nvSpPr>
        <p:spPr bwMode="auto">
          <a:xfrm>
            <a:off x="52388" y="582613"/>
            <a:ext cx="11126787" cy="420687"/>
          </a:xfrm>
          <a:custGeom>
            <a:avLst/>
            <a:gdLst>
              <a:gd name="T0" fmla="*/ 4917906 w 9518650"/>
              <a:gd name="T1" fmla="*/ 70 h 641350"/>
              <a:gd name="T2" fmla="*/ 2458974 w 9518650"/>
              <a:gd name="T3" fmla="*/ 139 h 641350"/>
              <a:gd name="T4" fmla="*/ 0 w 9518650"/>
              <a:gd name="T5" fmla="*/ 70 h 641350"/>
              <a:gd name="T6" fmla="*/ 2458974 w 9518650"/>
              <a:gd name="T7" fmla="*/ 0 h 641350"/>
              <a:gd name="T8" fmla="*/ 0 60000 65536"/>
              <a:gd name="T9" fmla="*/ 0 60000 65536"/>
              <a:gd name="T10" fmla="*/ 0 60000 65536"/>
              <a:gd name="T11" fmla="*/ 0 60000 65536"/>
              <a:gd name="T12" fmla="*/ 0 w 9518650"/>
              <a:gd name="T13" fmla="*/ 0 h 641350"/>
              <a:gd name="T14" fmla="*/ 9518650 w 9518650"/>
              <a:gd name="T15" fmla="*/ 641350 h 641350"/>
            </a:gdLst>
            <a:ahLst/>
            <a:cxnLst>
              <a:cxn ang="T8">
                <a:pos x="T0" y="T1"/>
              </a:cxn>
              <a:cxn ang="T9">
                <a:pos x="T2" y="T3"/>
              </a:cxn>
              <a:cxn ang="T10">
                <a:pos x="T4" y="T5"/>
              </a:cxn>
              <a:cxn ang="T11">
                <a:pos x="T6" y="T7"/>
              </a:cxn>
            </a:cxnLst>
            <a:rect l="T12" t="T13" r="T14" b="T15"/>
            <a:pathLst>
              <a:path w="9518650" h="641350">
                <a:moveTo>
                  <a:pt x="0" y="0"/>
                </a:moveTo>
                <a:lnTo>
                  <a:pt x="26441" y="0"/>
                </a:lnTo>
                <a:lnTo>
                  <a:pt x="26441" y="1781"/>
                </a:lnTo>
                <a:lnTo>
                  <a:pt x="0" y="1781"/>
                </a:lnTo>
                <a:lnTo>
                  <a:pt x="0" y="0"/>
                </a:lnTo>
                <a:close/>
              </a:path>
            </a:pathLst>
          </a:custGeom>
          <a:noFill/>
          <a:ln w="9525">
            <a:noFill/>
            <a:miter lim="800000"/>
            <a:headEnd/>
            <a:tailEnd/>
          </a:ln>
        </p:spPr>
        <p:txBody>
          <a:bodyPr lIns="88920" tIns="44280" rIns="88920" bIns="44280"/>
          <a:lstStyle/>
          <a:p>
            <a:pPr algn="ctr" hangingPunct="0">
              <a:spcBef>
                <a:spcPts val="313"/>
              </a:spcBef>
              <a:spcAft>
                <a:spcPts val="888"/>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 pos="10333038" algn="l"/>
                <a:tab pos="10782300" algn="l"/>
              </a:tabLst>
            </a:pPr>
            <a:r>
              <a:rPr lang="pt-BR" altLang="pt-BR" sz="2800" b="1">
                <a:solidFill>
                  <a:srgbClr val="000080"/>
                </a:solidFill>
                <a:latin typeface="Verdana" pitchFamily="34" charset="0"/>
              </a:rPr>
              <a:t>Tabelas do eSocial</a:t>
            </a:r>
          </a:p>
        </p:txBody>
      </p:sp>
      <p:sp>
        <p:nvSpPr>
          <p:cNvPr id="154626" name="Retângulo 4"/>
          <p:cNvSpPr>
            <a:spLocks noChangeArrowheads="1"/>
          </p:cNvSpPr>
          <p:nvPr/>
        </p:nvSpPr>
        <p:spPr bwMode="auto">
          <a:xfrm>
            <a:off x="1260475" y="1944688"/>
            <a:ext cx="9434513" cy="3416300"/>
          </a:xfrm>
          <a:prstGeom prst="rect">
            <a:avLst/>
          </a:prstGeom>
          <a:noFill/>
          <a:ln w="9525">
            <a:noFill/>
            <a:miter lim="800000"/>
            <a:headEnd/>
            <a:tailEnd/>
          </a:ln>
        </p:spPr>
        <p:txBody>
          <a:bodyPr>
            <a:spAutoFit/>
          </a:bodyPr>
          <a:lstStyle/>
          <a:p>
            <a:r>
              <a:rPr lang="pt-BR" altLang="pt-BR" b="1" dirty="0">
                <a:solidFill>
                  <a:schemeClr val="accent6">
                    <a:lumMod val="75000"/>
                  </a:schemeClr>
                </a:solidFill>
                <a:latin typeface="Verdana" pitchFamily="34" charset="0"/>
              </a:rPr>
              <a:t>Tabela 27 – procedimentos diagnósticos.</a:t>
            </a:r>
          </a:p>
          <a:p>
            <a:endParaRPr lang="pt-BR" b="1" dirty="0">
              <a:solidFill>
                <a:schemeClr val="accent6">
                  <a:lumMod val="75000"/>
                </a:schemeClr>
              </a:solidFill>
              <a:latin typeface="Verdana" pitchFamily="34" charset="0"/>
            </a:endParaRPr>
          </a:p>
          <a:p>
            <a:r>
              <a:rPr lang="pt-BR" altLang="pt-BR" b="1" dirty="0">
                <a:solidFill>
                  <a:schemeClr val="accent6">
                    <a:lumMod val="75000"/>
                  </a:schemeClr>
                </a:solidFill>
                <a:latin typeface="Verdana" pitchFamily="34" charset="0"/>
              </a:rPr>
              <a:t>Tabela 28 – </a:t>
            </a:r>
            <a:r>
              <a:rPr lang="pt-BR" b="1" dirty="0">
                <a:solidFill>
                  <a:schemeClr val="accent6">
                    <a:lumMod val="75000"/>
                  </a:schemeClr>
                </a:solidFill>
                <a:latin typeface="Verdana" pitchFamily="34" charset="0"/>
              </a:rPr>
              <a:t>Atividades </a:t>
            </a:r>
            <a:r>
              <a:rPr lang="pt-BR" b="1" dirty="0" err="1">
                <a:solidFill>
                  <a:schemeClr val="accent6">
                    <a:lumMod val="75000"/>
                  </a:schemeClr>
                </a:solidFill>
                <a:latin typeface="Verdana" pitchFamily="34" charset="0"/>
              </a:rPr>
              <a:t>periculosas</a:t>
            </a:r>
            <a:r>
              <a:rPr lang="pt-BR" b="1" dirty="0">
                <a:solidFill>
                  <a:schemeClr val="accent6">
                    <a:lumMod val="75000"/>
                  </a:schemeClr>
                </a:solidFill>
                <a:latin typeface="Verdana" pitchFamily="34" charset="0"/>
              </a:rPr>
              <a:t>, insalubres e/ou especiais.</a:t>
            </a:r>
            <a:endParaRPr lang="pt-BR" altLang="pt-BR" b="1" dirty="0">
              <a:solidFill>
                <a:schemeClr val="accent6">
                  <a:lumMod val="75000"/>
                </a:schemeClr>
              </a:solidFill>
              <a:latin typeface="Verdana" pitchFamily="34" charset="0"/>
            </a:endParaRPr>
          </a:p>
          <a:p>
            <a:endParaRPr lang="pt-BR" b="1" dirty="0">
              <a:solidFill>
                <a:schemeClr val="accent6">
                  <a:lumMod val="75000"/>
                </a:schemeClr>
              </a:solidFill>
              <a:latin typeface="Verdana" pitchFamily="34" charset="0"/>
            </a:endParaRPr>
          </a:p>
          <a:p>
            <a:r>
              <a:rPr lang="pt-BR" altLang="pt-BR" b="1" dirty="0">
                <a:solidFill>
                  <a:schemeClr val="accent6">
                    <a:lumMod val="75000"/>
                  </a:schemeClr>
                </a:solidFill>
                <a:latin typeface="Verdana" pitchFamily="34" charset="0"/>
              </a:rPr>
              <a:t>Tabela 29 – Treinamentos, capacitações e exercícios simulados de SST</a:t>
            </a:r>
          </a:p>
          <a:p>
            <a:endParaRPr lang="pt-BR" altLang="pt-BR" b="1" dirty="0">
              <a:solidFill>
                <a:schemeClr val="accent6">
                  <a:lumMod val="75000"/>
                </a:schemeClr>
              </a:solidFill>
              <a:latin typeface="Verdana" pitchFamily="34" charset="0"/>
            </a:endParaRPr>
          </a:p>
          <a:p>
            <a:r>
              <a:rPr lang="pt-BR" altLang="pt-BR" b="1" dirty="0">
                <a:solidFill>
                  <a:schemeClr val="accent6">
                    <a:lumMod val="75000"/>
                  </a:schemeClr>
                </a:solidFill>
                <a:latin typeface="Verdana" pitchFamily="34" charset="0"/>
              </a:rPr>
              <a:t>Tabela 30 – </a:t>
            </a:r>
            <a:r>
              <a:rPr lang="pt-BR" b="1" dirty="0">
                <a:solidFill>
                  <a:schemeClr val="accent6">
                    <a:lumMod val="75000"/>
                  </a:schemeClr>
                </a:solidFill>
                <a:latin typeface="Verdana" pitchFamily="34" charset="0"/>
              </a:rPr>
              <a:t>Programas, planos e documentos de SST.</a:t>
            </a:r>
          </a:p>
          <a:p>
            <a:endParaRPr lang="pt-BR" b="1" dirty="0">
              <a:solidFill>
                <a:schemeClr val="accent6">
                  <a:lumMod val="75000"/>
                </a:schemeClr>
              </a:solidFill>
              <a:latin typeface="Verdana" pitchFamily="34" charset="0"/>
            </a:endParaRPr>
          </a:p>
          <a:p>
            <a:endParaRPr lang="pt-BR" b="1" dirty="0">
              <a:solidFill>
                <a:schemeClr val="accent6">
                  <a:lumMod val="75000"/>
                </a:schemeClr>
              </a:solidFill>
              <a:latin typeface="Verdana" pitchFamily="34" charset="0"/>
            </a:endParaRPr>
          </a:p>
          <a:p>
            <a:endParaRPr lang="pt-BR" dirty="0">
              <a:solidFill>
                <a:schemeClr val="accent6">
                  <a:lumMod val="75000"/>
                </a:schemeClr>
              </a:solidFill>
            </a:endParaRPr>
          </a:p>
          <a:p>
            <a:endParaRPr lang="pt-BR" dirty="0">
              <a:solidFill>
                <a:schemeClr val="accent6">
                  <a:lumMod val="75000"/>
                </a:schemeClr>
              </a:solidFill>
            </a:endParaRPr>
          </a:p>
          <a:p>
            <a:endParaRPr lang="pt-BR" dirty="0">
              <a:solidFill>
                <a:schemeClr val="accent6">
                  <a:lumMod val="75000"/>
                </a:schemeClr>
              </a:solidFill>
            </a:endParaRPr>
          </a:p>
        </p:txBody>
      </p:sp>
    </p:spTree>
    <p:extLst>
      <p:ext uri="{BB962C8B-B14F-4D97-AF65-F5344CB8AC3E}">
        <p14:creationId xmlns:p14="http://schemas.microsoft.com/office/powerpoint/2010/main" val="93170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000000000000000 eSocial SENAR\20180810_1150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98" y="1009278"/>
            <a:ext cx="10009112" cy="6552728"/>
          </a:xfrm>
          <a:prstGeom prst="rect">
            <a:avLst/>
          </a:prstGeom>
          <a:noFill/>
          <a:ln>
            <a:noFill/>
          </a:ln>
        </p:spPr>
      </p:pic>
    </p:spTree>
    <p:extLst>
      <p:ext uri="{BB962C8B-B14F-4D97-AF65-F5344CB8AC3E}">
        <p14:creationId xmlns:p14="http://schemas.microsoft.com/office/powerpoint/2010/main" val="41646851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srcRect/>
          <a:stretch>
            <a:fillRect/>
          </a:stretch>
        </p:blipFill>
        <p:spPr bwMode="auto">
          <a:xfrm>
            <a:off x="0" y="1008063"/>
            <a:ext cx="11161713" cy="6913562"/>
          </a:xfrm>
          <a:prstGeom prst="rect">
            <a:avLst/>
          </a:prstGeom>
          <a:noFill/>
          <a:ln w="9525">
            <a:noFill/>
            <a:miter lim="800000"/>
            <a:headEnd/>
            <a:tailEnd/>
          </a:ln>
        </p:spPr>
      </p:pic>
    </p:spTree>
    <p:extLst>
      <p:ext uri="{BB962C8B-B14F-4D97-AF65-F5344CB8AC3E}">
        <p14:creationId xmlns:p14="http://schemas.microsoft.com/office/powerpoint/2010/main" val="2504603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srcRect/>
          <a:stretch>
            <a:fillRect/>
          </a:stretch>
        </p:blipFill>
        <p:spPr bwMode="auto">
          <a:xfrm>
            <a:off x="323850" y="1152525"/>
            <a:ext cx="10518775" cy="5881688"/>
          </a:xfrm>
          <a:prstGeom prst="rect">
            <a:avLst/>
          </a:prstGeom>
          <a:noFill/>
          <a:ln w="9525">
            <a:noFill/>
            <a:miter lim="800000"/>
            <a:headEnd/>
            <a:tailEnd/>
          </a:ln>
        </p:spPr>
      </p:pic>
    </p:spTree>
    <p:extLst>
      <p:ext uri="{BB962C8B-B14F-4D97-AF65-F5344CB8AC3E}">
        <p14:creationId xmlns:p14="http://schemas.microsoft.com/office/powerpoint/2010/main" val="32500299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alibri"/>
        <a:ea typeface="Microsoft YaHei"/>
        <a:cs typeface=""/>
      </a:majorFont>
      <a:minorFont>
        <a:latin typeface="Calibri"/>
        <a:ea typeface="Microsoft YaHei"/>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alibri"/>
        <a:ea typeface="Microsoft YaHei"/>
        <a:cs typeface=""/>
      </a:majorFont>
      <a:minorFont>
        <a:latin typeface="Calibri"/>
        <a:ea typeface="Microsoft YaHei"/>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2179</TotalTime>
  <Words>4004</Words>
  <Application>Microsoft Office PowerPoint</Application>
  <PresentationFormat>Personalizar</PresentationFormat>
  <Paragraphs>837</Paragraphs>
  <Slides>141</Slides>
  <Notes>76</Notes>
  <HiddenSlides>3</HiddenSlides>
  <MMClips>0</MMClips>
  <ScaleCrop>false</ScaleCrop>
  <HeadingPairs>
    <vt:vector size="4" baseType="variant">
      <vt:variant>
        <vt:lpstr>Tema</vt:lpstr>
      </vt:variant>
      <vt:variant>
        <vt:i4>2</vt:i4>
      </vt:variant>
      <vt:variant>
        <vt:lpstr>Títulos de slides</vt:lpstr>
      </vt:variant>
      <vt:variant>
        <vt:i4>141</vt:i4>
      </vt:variant>
    </vt:vector>
  </HeadingPairs>
  <TitlesOfParts>
    <vt:vector size="143" baseType="lpstr">
      <vt:lpstr>Tema do Office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Consultar e Qualificar o NIS  na Caixa?</vt:lpstr>
      <vt:lpstr>Apresentação do PowerPoint</vt:lpstr>
      <vt:lpstr>Apresentação do PowerPoint</vt:lpstr>
      <vt:lpstr>Apresentação do PowerPoint</vt:lpstr>
      <vt:lpstr>Cadastro NIS em Lote - Envio do arquivo</vt:lpstr>
      <vt:lpstr>Apresentação do PowerPoint</vt:lpstr>
      <vt:lpstr>Retorno do Arquivo</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Rafael Artioli Colaciti</dc:creator>
  <cp:lastModifiedBy>Administrador</cp:lastModifiedBy>
  <cp:revision>1244</cp:revision>
  <cp:lastPrinted>1601-01-01T00:00:00Z</cp:lastPrinted>
  <dcterms:created xsi:type="dcterms:W3CDTF">2015-02-10T21:14:04Z</dcterms:created>
  <dcterms:modified xsi:type="dcterms:W3CDTF">2018-09-17T21:18:36Z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ompany">
    <vt:lpwstr>Caixa Econômica Federal</vt:lpwstr>
  </property>
  <property fmtid="{D5CDD505-2E9C-101B-9397-08002B2CF9AE}" pid="4" name="HiddenSlides">
    <vt:i4>2</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29</vt:i4>
  </property>
  <property fmtid="{D5CDD505-2E9C-101B-9397-08002B2CF9AE}" pid="9" name="PresentationFormat">
    <vt:lpwstr>Personalizar</vt:lpwstr>
  </property>
  <property fmtid="{D5CDD505-2E9C-101B-9397-08002B2CF9AE}" pid="10" name="ScaleCrop">
    <vt:bool>false</vt:bool>
  </property>
  <property fmtid="{D5CDD505-2E9C-101B-9397-08002B2CF9AE}" pid="11" name="ShareDoc">
    <vt:bool>false</vt:bool>
  </property>
  <property fmtid="{D5CDD505-2E9C-101B-9397-08002B2CF9AE}" pid="12" name="Slides">
    <vt:i4>35</vt:i4>
  </property>
</Properties>
</file>